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78" r:id="rId2"/>
    <p:sldId id="276" r:id="rId3"/>
    <p:sldId id="265" r:id="rId4"/>
    <p:sldId id="260" r:id="rId5"/>
    <p:sldId id="261" r:id="rId6"/>
    <p:sldId id="266" r:id="rId7"/>
    <p:sldId id="267" r:id="rId8"/>
    <p:sldId id="268" r:id="rId9"/>
    <p:sldId id="269" r:id="rId10"/>
    <p:sldId id="271" r:id="rId11"/>
    <p:sldId id="272" r:id="rId12"/>
    <p:sldId id="273" r:id="rId13"/>
    <p:sldId id="274" r:id="rId14"/>
    <p:sldId id="275" r:id="rId15"/>
    <p:sldId id="279" r:id="rId16"/>
    <p:sldId id="280" r:id="rId17"/>
  </p:sldIdLst>
  <p:sldSz cx="12192000" cy="6858000"/>
  <p:notesSz cx="7010400" cy="92964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F4D2"/>
    <a:srgbClr val="90A901"/>
    <a:srgbClr val="FF6600"/>
    <a:srgbClr val="B3EAFF"/>
    <a:srgbClr val="008000"/>
    <a:srgbClr val="F2A92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-624" y="-1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9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F51D5A-FE35-4A68-AFD2-129BB76E609D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01264369-50C2-4801-A313-DD26378AD08E}">
      <dgm:prSet phldrT="[Text]"/>
      <dgm:spPr/>
      <dgm:t>
        <a:bodyPr/>
        <a:lstStyle/>
        <a:p>
          <a:r>
            <a:rPr lang="en-US" dirty="0" smtClean="0"/>
            <a:t>60</a:t>
          </a:r>
          <a:endParaRPr lang="th-TH" dirty="0"/>
        </a:p>
      </dgm:t>
    </dgm:pt>
    <dgm:pt modelId="{422AB8BE-C123-4998-9005-8EB61DDE3D81}" type="parTrans" cxnId="{F5212FB2-6238-4906-99B6-95B23FC0253F}">
      <dgm:prSet/>
      <dgm:spPr/>
      <dgm:t>
        <a:bodyPr/>
        <a:lstStyle/>
        <a:p>
          <a:endParaRPr lang="th-TH"/>
        </a:p>
      </dgm:t>
    </dgm:pt>
    <dgm:pt modelId="{8E27CC08-2CAB-4AE2-A05F-873FDF0E8023}" type="sibTrans" cxnId="{F5212FB2-6238-4906-99B6-95B23FC0253F}">
      <dgm:prSet/>
      <dgm:spPr/>
      <dgm:t>
        <a:bodyPr/>
        <a:lstStyle/>
        <a:p>
          <a:endParaRPr lang="th-TH"/>
        </a:p>
      </dgm:t>
    </dgm:pt>
    <dgm:pt modelId="{B9A5AF7E-F25B-4306-9E4E-31A2223BDFF4}">
      <dgm:prSet phldrT="[Text]"/>
      <dgm:spPr/>
      <dgm:t>
        <a:bodyPr/>
        <a:lstStyle/>
        <a:p>
          <a:r>
            <a:rPr lang="th-TH" b="1" dirty="0" smtClean="0"/>
            <a:t>จัดทำคู่มือกายภาพเห็ดพิษ (ได้ชุดความรู้เห็ดพิษ) </a:t>
          </a:r>
          <a:endParaRPr lang="th-TH" dirty="0"/>
        </a:p>
      </dgm:t>
    </dgm:pt>
    <dgm:pt modelId="{A6F1071E-14CA-444F-B4AA-AB9F093ED79E}" type="parTrans" cxnId="{E7DDF60B-3D67-44F3-98F9-8FF13053D706}">
      <dgm:prSet/>
      <dgm:spPr/>
      <dgm:t>
        <a:bodyPr/>
        <a:lstStyle/>
        <a:p>
          <a:endParaRPr lang="th-TH"/>
        </a:p>
      </dgm:t>
    </dgm:pt>
    <dgm:pt modelId="{0B5BE5E3-F0A5-471D-91D8-A5D37D2B69F5}" type="sibTrans" cxnId="{E7DDF60B-3D67-44F3-98F9-8FF13053D706}">
      <dgm:prSet/>
      <dgm:spPr/>
      <dgm:t>
        <a:bodyPr/>
        <a:lstStyle/>
        <a:p>
          <a:endParaRPr lang="th-TH"/>
        </a:p>
      </dgm:t>
    </dgm:pt>
    <dgm:pt modelId="{9B9D03C4-953C-420F-950A-2E38188BAC0C}">
      <dgm:prSet phldrT="[Text]"/>
      <dgm:spPr/>
      <dgm:t>
        <a:bodyPr/>
        <a:lstStyle/>
        <a:p>
          <a:r>
            <a:rPr lang="en-US" dirty="0" smtClean="0"/>
            <a:t>61</a:t>
          </a:r>
          <a:endParaRPr lang="th-TH" dirty="0"/>
        </a:p>
      </dgm:t>
    </dgm:pt>
    <dgm:pt modelId="{79CDBCB4-8E97-4A5E-9443-F65DC6991765}" type="parTrans" cxnId="{7DE361C4-A9B4-441B-9ECE-9C465294E600}">
      <dgm:prSet/>
      <dgm:spPr/>
      <dgm:t>
        <a:bodyPr/>
        <a:lstStyle/>
        <a:p>
          <a:endParaRPr lang="th-TH"/>
        </a:p>
      </dgm:t>
    </dgm:pt>
    <dgm:pt modelId="{6D3D691C-9DFC-43A5-A194-FE6CA2B8267C}" type="sibTrans" cxnId="{7DE361C4-A9B4-441B-9ECE-9C465294E600}">
      <dgm:prSet/>
      <dgm:spPr/>
      <dgm:t>
        <a:bodyPr/>
        <a:lstStyle/>
        <a:p>
          <a:endParaRPr lang="th-TH"/>
        </a:p>
      </dgm:t>
    </dgm:pt>
    <dgm:pt modelId="{6AA3756C-7702-43AC-9F87-FE559E61BCA2}">
      <dgm:prSet phldrT="[Text]" custT="1"/>
      <dgm:spPr>
        <a:solidFill>
          <a:srgbClr val="92D050">
            <a:alpha val="90000"/>
          </a:srgbClr>
        </a:solidFill>
      </dgm:spPr>
      <dgm:t>
        <a:bodyPr/>
        <a:lstStyle/>
        <a:p>
          <a:r>
            <a:rPr lang="th-TH" sz="4000" b="1" dirty="0" smtClean="0">
              <a:solidFill>
                <a:schemeClr val="accent2">
                  <a:lumMod val="75000"/>
                </a:schemeClr>
              </a:solidFill>
              <a:latin typeface="+mn-lt"/>
              <a:cs typeface="AngsanaUPC" panose="02020603050405020304" pitchFamily="18" charset="-34"/>
            </a:rPr>
            <a:t>พัฒนา</a:t>
          </a:r>
          <a:r>
            <a:rPr lang="en-US" sz="4000" b="1" dirty="0" smtClean="0">
              <a:solidFill>
                <a:schemeClr val="accent2">
                  <a:lumMod val="75000"/>
                </a:schemeClr>
              </a:solidFill>
              <a:latin typeface="+mn-lt"/>
              <a:cs typeface="AngsanaUPC" panose="02020603050405020304" pitchFamily="18" charset="-34"/>
            </a:rPr>
            <a:t> Application mushroom</a:t>
          </a:r>
          <a:br>
            <a:rPr lang="en-US" sz="4000" b="1" dirty="0" smtClean="0">
              <a:solidFill>
                <a:schemeClr val="accent2">
                  <a:lumMod val="75000"/>
                </a:schemeClr>
              </a:solidFill>
              <a:latin typeface="+mn-lt"/>
              <a:cs typeface="AngsanaUPC" panose="02020603050405020304" pitchFamily="18" charset="-34"/>
            </a:rPr>
          </a:br>
          <a:r>
            <a:rPr lang="th-TH" sz="4000" b="1" dirty="0" smtClean="0">
              <a:solidFill>
                <a:schemeClr val="accent2">
                  <a:lumMod val="75000"/>
                </a:schemeClr>
              </a:solidFill>
              <a:latin typeface="+mn-lt"/>
              <a:cs typeface="AngsanaUPC" panose="02020603050405020304" pitchFamily="18" charset="-34"/>
            </a:rPr>
            <a:t>(ใช้อ้างอิงทางห้องปฏิบัติการ)</a:t>
          </a:r>
          <a:endParaRPr lang="th-TH" sz="4000" b="1" dirty="0">
            <a:solidFill>
              <a:schemeClr val="accent2">
                <a:lumMod val="75000"/>
              </a:schemeClr>
            </a:solidFill>
            <a:latin typeface="+mn-lt"/>
            <a:cs typeface="AngsanaUPC" panose="02020603050405020304" pitchFamily="18" charset="-34"/>
          </a:endParaRPr>
        </a:p>
      </dgm:t>
    </dgm:pt>
    <dgm:pt modelId="{51D9A0C1-FB47-4C98-B313-EE0C85D23D14}" type="parTrans" cxnId="{0E50B896-DE74-41C2-BFEA-B173C1254051}">
      <dgm:prSet/>
      <dgm:spPr/>
      <dgm:t>
        <a:bodyPr/>
        <a:lstStyle/>
        <a:p>
          <a:endParaRPr lang="th-TH"/>
        </a:p>
      </dgm:t>
    </dgm:pt>
    <dgm:pt modelId="{6482FCDA-CA7F-4544-BBDC-364EAE604229}" type="sibTrans" cxnId="{0E50B896-DE74-41C2-BFEA-B173C1254051}">
      <dgm:prSet/>
      <dgm:spPr/>
      <dgm:t>
        <a:bodyPr/>
        <a:lstStyle/>
        <a:p>
          <a:endParaRPr lang="th-TH"/>
        </a:p>
      </dgm:t>
    </dgm:pt>
    <dgm:pt modelId="{2576D154-22F1-4F7B-8E7B-CE14AAC7B7A1}">
      <dgm:prSet phldrT="[Text]"/>
      <dgm:spPr/>
      <dgm:t>
        <a:bodyPr/>
        <a:lstStyle/>
        <a:p>
          <a:r>
            <a:rPr lang="en-US" dirty="0" smtClean="0"/>
            <a:t>62</a:t>
          </a:r>
          <a:endParaRPr lang="th-TH" dirty="0"/>
        </a:p>
      </dgm:t>
    </dgm:pt>
    <dgm:pt modelId="{E0D678EC-A8F8-46EF-87E1-4966C4350FDA}" type="parTrans" cxnId="{B06BF4CD-AC0F-478B-AD00-FCB880742143}">
      <dgm:prSet/>
      <dgm:spPr/>
      <dgm:t>
        <a:bodyPr/>
        <a:lstStyle/>
        <a:p>
          <a:endParaRPr lang="th-TH"/>
        </a:p>
      </dgm:t>
    </dgm:pt>
    <dgm:pt modelId="{843A2E89-4BD8-4CF4-A2D7-81041108F398}" type="sibTrans" cxnId="{B06BF4CD-AC0F-478B-AD00-FCB880742143}">
      <dgm:prSet/>
      <dgm:spPr/>
      <dgm:t>
        <a:bodyPr/>
        <a:lstStyle/>
        <a:p>
          <a:endParaRPr lang="th-TH"/>
        </a:p>
      </dgm:t>
    </dgm:pt>
    <dgm:pt modelId="{1DAB7CDB-8171-4D70-9757-93E39991A6A9}">
      <dgm:prSet phldrT="[Text]" custT="1"/>
      <dgm:spPr>
        <a:solidFill>
          <a:schemeClr val="accent4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th-TH" sz="3400" b="1" dirty="0" smtClean="0">
              <a:solidFill>
                <a:schemeClr val="accent2">
                  <a:lumMod val="75000"/>
                </a:schemeClr>
              </a:solidFill>
              <a:cs typeface="+mj-cs"/>
            </a:rPr>
            <a:t>ประเมิน</a:t>
          </a:r>
          <a:r>
            <a:rPr lang="en-US" sz="3400" b="1" dirty="0" smtClean="0">
              <a:solidFill>
                <a:schemeClr val="accent2">
                  <a:lumMod val="75000"/>
                </a:schemeClr>
              </a:solidFill>
              <a:cs typeface="+mj-cs"/>
            </a:rPr>
            <a:t> Application </a:t>
          </a:r>
          <a:r>
            <a:rPr lang="en-US" sz="3400" b="1" dirty="0" smtClean="0">
              <a:solidFill>
                <a:schemeClr val="accent2">
                  <a:lumMod val="75000"/>
                </a:schemeClr>
              </a:solidFill>
              <a:latin typeface="+mn-lt"/>
              <a:cs typeface="AngsanaUPC" panose="02020603050405020304" pitchFamily="18" charset="-34"/>
            </a:rPr>
            <a:t>mushroom</a:t>
          </a:r>
          <a:r>
            <a:rPr lang="th-TH" sz="3400" b="1" dirty="0" smtClean="0">
              <a:solidFill>
                <a:schemeClr val="accent2">
                  <a:lumMod val="75000"/>
                </a:schemeClr>
              </a:solidFill>
              <a:latin typeface="+mn-lt"/>
              <a:cs typeface="AngsanaUPC" panose="02020603050405020304" pitchFamily="18" charset="-34"/>
            </a:rPr>
            <a:t> ภาคสนาม</a:t>
          </a:r>
          <a:endParaRPr lang="th-TH" sz="3400" b="1" dirty="0">
            <a:solidFill>
              <a:schemeClr val="accent2">
                <a:lumMod val="75000"/>
              </a:schemeClr>
            </a:solidFill>
            <a:cs typeface="+mj-cs"/>
          </a:endParaRPr>
        </a:p>
      </dgm:t>
    </dgm:pt>
    <dgm:pt modelId="{6E8F7E91-C8AD-4CBE-9850-A75BDC88C693}" type="parTrans" cxnId="{1E06E539-E226-4F68-BBC1-71F44B9B245A}">
      <dgm:prSet/>
      <dgm:spPr/>
      <dgm:t>
        <a:bodyPr/>
        <a:lstStyle/>
        <a:p>
          <a:endParaRPr lang="th-TH"/>
        </a:p>
      </dgm:t>
    </dgm:pt>
    <dgm:pt modelId="{E0EE4D3C-8C21-4035-AD03-730C6443A6FB}" type="sibTrans" cxnId="{1E06E539-E226-4F68-BBC1-71F44B9B245A}">
      <dgm:prSet/>
      <dgm:spPr/>
      <dgm:t>
        <a:bodyPr/>
        <a:lstStyle/>
        <a:p>
          <a:endParaRPr lang="th-TH"/>
        </a:p>
      </dgm:t>
    </dgm:pt>
    <dgm:pt modelId="{7B03B8BF-084E-455F-A43B-2B8F6BA005A8}">
      <dgm:prSet/>
      <dgm:spPr/>
      <dgm:t>
        <a:bodyPr/>
        <a:lstStyle/>
        <a:p>
          <a:r>
            <a:rPr lang="th-TH" b="1" dirty="0" smtClean="0"/>
            <a:t>จัดทำ </a:t>
          </a:r>
          <a:r>
            <a:rPr lang="en-US" b="1" dirty="0" smtClean="0"/>
            <a:t>Application</a:t>
          </a:r>
          <a:endParaRPr lang="th-TH" b="1" dirty="0"/>
        </a:p>
      </dgm:t>
    </dgm:pt>
    <dgm:pt modelId="{DE11789E-AF24-4950-8940-FC5AF610A0B9}" type="parTrans" cxnId="{3CCAC645-A4D2-4191-B916-F7AB027AEDE6}">
      <dgm:prSet/>
      <dgm:spPr/>
      <dgm:t>
        <a:bodyPr/>
        <a:lstStyle/>
        <a:p>
          <a:endParaRPr lang="th-TH"/>
        </a:p>
      </dgm:t>
    </dgm:pt>
    <dgm:pt modelId="{227EB6CA-6D9D-4BA8-9779-2922679695EC}" type="sibTrans" cxnId="{3CCAC645-A4D2-4191-B916-F7AB027AEDE6}">
      <dgm:prSet/>
      <dgm:spPr/>
      <dgm:t>
        <a:bodyPr/>
        <a:lstStyle/>
        <a:p>
          <a:endParaRPr lang="th-TH"/>
        </a:p>
      </dgm:t>
    </dgm:pt>
    <dgm:pt modelId="{82366699-EDF0-4B12-BBAD-4D46D70DBAD4}">
      <dgm:prSet custT="1"/>
      <dgm:spPr>
        <a:solidFill>
          <a:schemeClr val="accent4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th-TH" sz="3400" b="1" dirty="0" smtClean="0">
              <a:cs typeface="+mj-cs"/>
            </a:rPr>
            <a:t>ศักยภาพบุคลากรศูนย์/เครือข่าย(</a:t>
          </a:r>
          <a:r>
            <a:rPr lang="th-TH" sz="3400" b="1" dirty="0" err="1" smtClean="0">
              <a:cs typeface="+mj-cs"/>
            </a:rPr>
            <a:t>อส</a:t>
          </a:r>
          <a:r>
            <a:rPr lang="th-TH" sz="3400" b="1" dirty="0" smtClean="0">
              <a:cs typeface="+mj-cs"/>
            </a:rPr>
            <a:t>ม. </a:t>
          </a:r>
          <a:r>
            <a:rPr lang="en-US" sz="3400" b="1" dirty="0" smtClean="0">
              <a:cs typeface="+mj-cs"/>
            </a:rPr>
            <a:t>SRRT</a:t>
          </a:r>
          <a:r>
            <a:rPr lang="th-TH" sz="3400" b="1" dirty="0" smtClean="0">
              <a:cs typeface="+mj-cs"/>
            </a:rPr>
            <a:t>) (ลดการเจ็บป่วย)</a:t>
          </a:r>
          <a:endParaRPr lang="th-TH" sz="3400" b="1" dirty="0">
            <a:cs typeface="+mj-cs"/>
          </a:endParaRPr>
        </a:p>
      </dgm:t>
    </dgm:pt>
    <dgm:pt modelId="{62A21004-7758-46C8-8A38-2EB08D5979BD}" type="parTrans" cxnId="{A0DB809B-77C5-47FA-AF51-D1F6AD4792CF}">
      <dgm:prSet/>
      <dgm:spPr/>
      <dgm:t>
        <a:bodyPr/>
        <a:lstStyle/>
        <a:p>
          <a:endParaRPr lang="th-TH"/>
        </a:p>
      </dgm:t>
    </dgm:pt>
    <dgm:pt modelId="{28EA9908-E3C4-4CD4-9297-91A834815AF7}" type="sibTrans" cxnId="{A0DB809B-77C5-47FA-AF51-D1F6AD4792CF}">
      <dgm:prSet/>
      <dgm:spPr/>
      <dgm:t>
        <a:bodyPr/>
        <a:lstStyle/>
        <a:p>
          <a:endParaRPr lang="th-TH"/>
        </a:p>
      </dgm:t>
    </dgm:pt>
    <dgm:pt modelId="{A40B7D9C-6C83-4D0E-A65E-EE58F362A076}" type="pres">
      <dgm:prSet presAssocID="{C3F51D5A-FE35-4A68-AFD2-129BB76E609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th-TH"/>
        </a:p>
      </dgm:t>
    </dgm:pt>
    <dgm:pt modelId="{6110A341-36E2-4460-B5F6-501E31BD236D}" type="pres">
      <dgm:prSet presAssocID="{01264369-50C2-4801-A313-DD26378AD08E}" presName="linNode" presStyleCnt="0"/>
      <dgm:spPr/>
    </dgm:pt>
    <dgm:pt modelId="{7012B07E-BD5B-4660-BD44-8E20CBDDBAD1}" type="pres">
      <dgm:prSet presAssocID="{01264369-50C2-4801-A313-DD26378AD08E}" presName="parentText" presStyleLbl="node1" presStyleIdx="0" presStyleCnt="3" custScaleX="71296" custScaleY="49950" custLinFactNeighborX="-7812" custLinFactNeighborY="683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D81B7CFA-DE87-43EE-9568-E614D500387A}" type="pres">
      <dgm:prSet presAssocID="{01264369-50C2-4801-A313-DD26378AD08E}" presName="descendantText" presStyleLbl="alignAccFollowNode1" presStyleIdx="0" presStyleCnt="3" custScaleX="113542" custLinFactNeighborX="927" custLinFactNeighborY="-38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48944180-0E00-49F9-AE49-E8BDAB4BD932}" type="pres">
      <dgm:prSet presAssocID="{8E27CC08-2CAB-4AE2-A05F-873FDF0E8023}" presName="sp" presStyleCnt="0"/>
      <dgm:spPr/>
    </dgm:pt>
    <dgm:pt modelId="{3951317F-2C71-4F9E-9B52-790F1CEA6BA1}" type="pres">
      <dgm:prSet presAssocID="{9B9D03C4-953C-420F-950A-2E38188BAC0C}" presName="linNode" presStyleCnt="0"/>
      <dgm:spPr/>
    </dgm:pt>
    <dgm:pt modelId="{3A586050-D205-4E42-8867-99CE3224758A}" type="pres">
      <dgm:prSet presAssocID="{9B9D03C4-953C-420F-950A-2E38188BAC0C}" presName="parentText" presStyleLbl="node1" presStyleIdx="1" presStyleCnt="3" custScaleX="72223" custScaleY="47496" custLinFactNeighborX="-7812" custLinFactNeighborY="683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4D4E9D8A-0CAC-4E2A-8BED-1D4A1D05E7D8}" type="pres">
      <dgm:prSet presAssocID="{9B9D03C4-953C-420F-950A-2E38188BAC0C}" presName="descendantText" presStyleLbl="alignAccFollowNode1" presStyleIdx="1" presStyleCnt="3" custScaleX="113542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98112973-51DA-460F-9ABF-2E1815CC37EE}" type="pres">
      <dgm:prSet presAssocID="{6D3D691C-9DFC-43A5-A194-FE6CA2B8267C}" presName="sp" presStyleCnt="0"/>
      <dgm:spPr/>
    </dgm:pt>
    <dgm:pt modelId="{3B580103-9AD5-4B17-87DB-7DD1A06FE79B}" type="pres">
      <dgm:prSet presAssocID="{2576D154-22F1-4F7B-8E7B-CE14AAC7B7A1}" presName="linNode" presStyleCnt="0"/>
      <dgm:spPr/>
    </dgm:pt>
    <dgm:pt modelId="{36899E95-E606-4B5D-9225-86A88AB7BFEA}" type="pres">
      <dgm:prSet presAssocID="{2576D154-22F1-4F7B-8E7B-CE14AAC7B7A1}" presName="parentText" presStyleLbl="node1" presStyleIdx="2" presStyleCnt="3" custScaleX="72224" custScaleY="52093" custLinFactNeighborX="-7812" custLinFactNeighborY="683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DA80A5A5-15C7-4F2B-A242-C03AF4549E6A}" type="pres">
      <dgm:prSet presAssocID="{2576D154-22F1-4F7B-8E7B-CE14AAC7B7A1}" presName="descendantText" presStyleLbl="alignAccFollowNode1" presStyleIdx="2" presStyleCnt="3" custScaleX="113542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B29C403E-5022-4C78-8BF3-E60A5F31F67C}" type="presOf" srcId="{B9A5AF7E-F25B-4306-9E4E-31A2223BDFF4}" destId="{D81B7CFA-DE87-43EE-9568-E614D500387A}" srcOrd="0" destOrd="0" presId="urn:microsoft.com/office/officeart/2005/8/layout/vList5"/>
    <dgm:cxn modelId="{3CCAC645-A4D2-4191-B916-F7AB027AEDE6}" srcId="{01264369-50C2-4801-A313-DD26378AD08E}" destId="{7B03B8BF-084E-455F-A43B-2B8F6BA005A8}" srcOrd="1" destOrd="0" parTransId="{DE11789E-AF24-4950-8940-FC5AF610A0B9}" sibTransId="{227EB6CA-6D9D-4BA8-9779-2922679695EC}"/>
    <dgm:cxn modelId="{61AD5A37-963B-41D1-9A77-96593480730F}" type="presOf" srcId="{C3F51D5A-FE35-4A68-AFD2-129BB76E609D}" destId="{A40B7D9C-6C83-4D0E-A65E-EE58F362A076}" srcOrd="0" destOrd="0" presId="urn:microsoft.com/office/officeart/2005/8/layout/vList5"/>
    <dgm:cxn modelId="{0E50B896-DE74-41C2-BFEA-B173C1254051}" srcId="{9B9D03C4-953C-420F-950A-2E38188BAC0C}" destId="{6AA3756C-7702-43AC-9F87-FE559E61BCA2}" srcOrd="0" destOrd="0" parTransId="{51D9A0C1-FB47-4C98-B313-EE0C85D23D14}" sibTransId="{6482FCDA-CA7F-4544-BBDC-364EAE604229}"/>
    <dgm:cxn modelId="{B06BF4CD-AC0F-478B-AD00-FCB880742143}" srcId="{C3F51D5A-FE35-4A68-AFD2-129BB76E609D}" destId="{2576D154-22F1-4F7B-8E7B-CE14AAC7B7A1}" srcOrd="2" destOrd="0" parTransId="{E0D678EC-A8F8-46EF-87E1-4966C4350FDA}" sibTransId="{843A2E89-4BD8-4CF4-A2D7-81041108F398}"/>
    <dgm:cxn modelId="{E7DDF60B-3D67-44F3-98F9-8FF13053D706}" srcId="{01264369-50C2-4801-A313-DD26378AD08E}" destId="{B9A5AF7E-F25B-4306-9E4E-31A2223BDFF4}" srcOrd="0" destOrd="0" parTransId="{A6F1071E-14CA-444F-B4AA-AB9F093ED79E}" sibTransId="{0B5BE5E3-F0A5-471D-91D8-A5D37D2B69F5}"/>
    <dgm:cxn modelId="{C9810C8F-1D73-4593-B90B-75FCEDF67F7F}" type="presOf" srcId="{9B9D03C4-953C-420F-950A-2E38188BAC0C}" destId="{3A586050-D205-4E42-8867-99CE3224758A}" srcOrd="0" destOrd="0" presId="urn:microsoft.com/office/officeart/2005/8/layout/vList5"/>
    <dgm:cxn modelId="{1E06E539-E226-4F68-BBC1-71F44B9B245A}" srcId="{2576D154-22F1-4F7B-8E7B-CE14AAC7B7A1}" destId="{1DAB7CDB-8171-4D70-9757-93E39991A6A9}" srcOrd="0" destOrd="0" parTransId="{6E8F7E91-C8AD-4CBE-9850-A75BDC88C693}" sibTransId="{E0EE4D3C-8C21-4035-AD03-730C6443A6FB}"/>
    <dgm:cxn modelId="{A0DB809B-77C5-47FA-AF51-D1F6AD4792CF}" srcId="{2576D154-22F1-4F7B-8E7B-CE14AAC7B7A1}" destId="{82366699-EDF0-4B12-BBAD-4D46D70DBAD4}" srcOrd="1" destOrd="0" parTransId="{62A21004-7758-46C8-8A38-2EB08D5979BD}" sibTransId="{28EA9908-E3C4-4CD4-9297-91A834815AF7}"/>
    <dgm:cxn modelId="{16CD86DC-FE5D-4FBD-AD80-835B0118E57C}" type="presOf" srcId="{6AA3756C-7702-43AC-9F87-FE559E61BCA2}" destId="{4D4E9D8A-0CAC-4E2A-8BED-1D4A1D05E7D8}" srcOrd="0" destOrd="0" presId="urn:microsoft.com/office/officeart/2005/8/layout/vList5"/>
    <dgm:cxn modelId="{A2527C5B-D0E6-48A6-9088-D2FF7E01996C}" type="presOf" srcId="{2576D154-22F1-4F7B-8E7B-CE14AAC7B7A1}" destId="{36899E95-E606-4B5D-9225-86A88AB7BFEA}" srcOrd="0" destOrd="0" presId="urn:microsoft.com/office/officeart/2005/8/layout/vList5"/>
    <dgm:cxn modelId="{E0655D85-8A8C-47F5-99E9-33D81077FA31}" type="presOf" srcId="{1DAB7CDB-8171-4D70-9757-93E39991A6A9}" destId="{DA80A5A5-15C7-4F2B-A242-C03AF4549E6A}" srcOrd="0" destOrd="0" presId="urn:microsoft.com/office/officeart/2005/8/layout/vList5"/>
    <dgm:cxn modelId="{7DE361C4-A9B4-441B-9ECE-9C465294E600}" srcId="{C3F51D5A-FE35-4A68-AFD2-129BB76E609D}" destId="{9B9D03C4-953C-420F-950A-2E38188BAC0C}" srcOrd="1" destOrd="0" parTransId="{79CDBCB4-8E97-4A5E-9443-F65DC6991765}" sibTransId="{6D3D691C-9DFC-43A5-A194-FE6CA2B8267C}"/>
    <dgm:cxn modelId="{F5212FB2-6238-4906-99B6-95B23FC0253F}" srcId="{C3F51D5A-FE35-4A68-AFD2-129BB76E609D}" destId="{01264369-50C2-4801-A313-DD26378AD08E}" srcOrd="0" destOrd="0" parTransId="{422AB8BE-C123-4998-9005-8EB61DDE3D81}" sibTransId="{8E27CC08-2CAB-4AE2-A05F-873FDF0E8023}"/>
    <dgm:cxn modelId="{20EE9542-946B-415F-BF7C-4E726911424C}" type="presOf" srcId="{7B03B8BF-084E-455F-A43B-2B8F6BA005A8}" destId="{D81B7CFA-DE87-43EE-9568-E614D500387A}" srcOrd="0" destOrd="1" presId="urn:microsoft.com/office/officeart/2005/8/layout/vList5"/>
    <dgm:cxn modelId="{EB3CEEC7-C641-4A0C-AE42-49B77FB464BE}" type="presOf" srcId="{01264369-50C2-4801-A313-DD26378AD08E}" destId="{7012B07E-BD5B-4660-BD44-8E20CBDDBAD1}" srcOrd="0" destOrd="0" presId="urn:microsoft.com/office/officeart/2005/8/layout/vList5"/>
    <dgm:cxn modelId="{3B9C8CB1-7179-4751-B95D-21DB0CB436E4}" type="presOf" srcId="{82366699-EDF0-4B12-BBAD-4D46D70DBAD4}" destId="{DA80A5A5-15C7-4F2B-A242-C03AF4549E6A}" srcOrd="0" destOrd="1" presId="urn:microsoft.com/office/officeart/2005/8/layout/vList5"/>
    <dgm:cxn modelId="{B7F5719C-FA9A-4ECF-86EA-7D7A1C8C7133}" type="presParOf" srcId="{A40B7D9C-6C83-4D0E-A65E-EE58F362A076}" destId="{6110A341-36E2-4460-B5F6-501E31BD236D}" srcOrd="0" destOrd="0" presId="urn:microsoft.com/office/officeart/2005/8/layout/vList5"/>
    <dgm:cxn modelId="{6855978D-CA09-47AE-B151-C4764926EE03}" type="presParOf" srcId="{6110A341-36E2-4460-B5F6-501E31BD236D}" destId="{7012B07E-BD5B-4660-BD44-8E20CBDDBAD1}" srcOrd="0" destOrd="0" presId="urn:microsoft.com/office/officeart/2005/8/layout/vList5"/>
    <dgm:cxn modelId="{1C06B85C-0DE2-42EE-AAD4-C34FC84C561B}" type="presParOf" srcId="{6110A341-36E2-4460-B5F6-501E31BD236D}" destId="{D81B7CFA-DE87-43EE-9568-E614D500387A}" srcOrd="1" destOrd="0" presId="urn:microsoft.com/office/officeart/2005/8/layout/vList5"/>
    <dgm:cxn modelId="{16D95F0E-3D77-434D-BC6F-95CE70AF0035}" type="presParOf" srcId="{A40B7D9C-6C83-4D0E-A65E-EE58F362A076}" destId="{48944180-0E00-49F9-AE49-E8BDAB4BD932}" srcOrd="1" destOrd="0" presId="urn:microsoft.com/office/officeart/2005/8/layout/vList5"/>
    <dgm:cxn modelId="{C3F02F92-3679-47F3-882D-91B17F516A82}" type="presParOf" srcId="{A40B7D9C-6C83-4D0E-A65E-EE58F362A076}" destId="{3951317F-2C71-4F9E-9B52-790F1CEA6BA1}" srcOrd="2" destOrd="0" presId="urn:microsoft.com/office/officeart/2005/8/layout/vList5"/>
    <dgm:cxn modelId="{DEEFCB08-0CA3-4D00-9137-822646CA2AC4}" type="presParOf" srcId="{3951317F-2C71-4F9E-9B52-790F1CEA6BA1}" destId="{3A586050-D205-4E42-8867-99CE3224758A}" srcOrd="0" destOrd="0" presId="urn:microsoft.com/office/officeart/2005/8/layout/vList5"/>
    <dgm:cxn modelId="{0667A64C-2AAF-4DCB-8BBD-7C4CCF0DC4C5}" type="presParOf" srcId="{3951317F-2C71-4F9E-9B52-790F1CEA6BA1}" destId="{4D4E9D8A-0CAC-4E2A-8BED-1D4A1D05E7D8}" srcOrd="1" destOrd="0" presId="urn:microsoft.com/office/officeart/2005/8/layout/vList5"/>
    <dgm:cxn modelId="{BAC943E8-C5D0-43D9-94A5-DEAB177FAAC9}" type="presParOf" srcId="{A40B7D9C-6C83-4D0E-A65E-EE58F362A076}" destId="{98112973-51DA-460F-9ABF-2E1815CC37EE}" srcOrd="3" destOrd="0" presId="urn:microsoft.com/office/officeart/2005/8/layout/vList5"/>
    <dgm:cxn modelId="{C83ACF93-D3A5-4497-9F90-F1929BB1D6CB}" type="presParOf" srcId="{A40B7D9C-6C83-4D0E-A65E-EE58F362A076}" destId="{3B580103-9AD5-4B17-87DB-7DD1A06FE79B}" srcOrd="4" destOrd="0" presId="urn:microsoft.com/office/officeart/2005/8/layout/vList5"/>
    <dgm:cxn modelId="{A2EC2BB9-3EFB-4BFA-97FB-39943E8B6AFB}" type="presParOf" srcId="{3B580103-9AD5-4B17-87DB-7DD1A06FE79B}" destId="{36899E95-E606-4B5D-9225-86A88AB7BFEA}" srcOrd="0" destOrd="0" presId="urn:microsoft.com/office/officeart/2005/8/layout/vList5"/>
    <dgm:cxn modelId="{1C5700C9-3D63-41A9-9D6F-7BBBD608CADB}" type="presParOf" srcId="{3B580103-9AD5-4B17-87DB-7DD1A06FE79B}" destId="{DA80A5A5-15C7-4F2B-A242-C03AF4549E6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81B7CFA-DE87-43EE-9568-E614D500387A}">
      <dsp:nvSpPr>
        <dsp:cNvPr id="0" name=""/>
        <dsp:cNvSpPr/>
      </dsp:nvSpPr>
      <dsp:spPr>
        <a:xfrm rot="5400000">
          <a:off x="6343344" y="-3271017"/>
          <a:ext cx="1830113" cy="837215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th-TH" sz="4100" b="1" kern="1200" dirty="0" smtClean="0"/>
            <a:t>จัดทำคู่มือกายภาพเห็ดพิษ (ได้ชุดความรู้เห็ดพิษ) </a:t>
          </a:r>
          <a:endParaRPr lang="th-TH" sz="4100" kern="1200" dirty="0"/>
        </a:p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th-TH" sz="4100" b="1" kern="1200" dirty="0" smtClean="0"/>
            <a:t>จัดทำ </a:t>
          </a:r>
          <a:r>
            <a:rPr lang="en-US" sz="4100" b="1" kern="1200" dirty="0" smtClean="0"/>
            <a:t>Application</a:t>
          </a:r>
          <a:endParaRPr lang="th-TH" sz="4100" b="1" kern="1200" dirty="0"/>
        </a:p>
      </dsp:txBody>
      <dsp:txXfrm rot="5400000">
        <a:off x="6343344" y="-3271017"/>
        <a:ext cx="1830113" cy="8372154"/>
      </dsp:txXfrm>
    </dsp:sp>
    <dsp:sp modelId="{7012B07E-BD5B-4660-BD44-8E20CBDDBAD1}">
      <dsp:nvSpPr>
        <dsp:cNvPr id="0" name=""/>
        <dsp:cNvSpPr/>
      </dsp:nvSpPr>
      <dsp:spPr>
        <a:xfrm>
          <a:off x="0" y="360041"/>
          <a:ext cx="2957116" cy="11426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89535" rIns="179070" bIns="89535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dirty="0" smtClean="0"/>
            <a:t>60</a:t>
          </a:r>
          <a:endParaRPr lang="th-TH" sz="4700" kern="1200" dirty="0"/>
        </a:p>
      </dsp:txBody>
      <dsp:txXfrm>
        <a:off x="0" y="360041"/>
        <a:ext cx="2957116" cy="1142677"/>
      </dsp:txXfrm>
    </dsp:sp>
    <dsp:sp modelId="{4D4E9D8A-0CAC-4E2A-8BED-1D4A1D05E7D8}">
      <dsp:nvSpPr>
        <dsp:cNvPr id="0" name=""/>
        <dsp:cNvSpPr/>
      </dsp:nvSpPr>
      <dsp:spPr>
        <a:xfrm rot="5400000">
          <a:off x="6343344" y="-1325826"/>
          <a:ext cx="1830113" cy="8372154"/>
        </a:xfrm>
        <a:prstGeom prst="round2SameRect">
          <a:avLst/>
        </a:prstGeom>
        <a:solidFill>
          <a:srgbClr val="92D050">
            <a:alpha val="90000"/>
          </a:srgb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80010" rIns="160020" bIns="8001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th-TH" sz="4000" b="1" kern="1200" dirty="0" smtClean="0">
              <a:solidFill>
                <a:schemeClr val="accent2">
                  <a:lumMod val="75000"/>
                </a:schemeClr>
              </a:solidFill>
              <a:latin typeface="+mn-lt"/>
              <a:cs typeface="AngsanaUPC" panose="02020603050405020304" pitchFamily="18" charset="-34"/>
            </a:rPr>
            <a:t>พัฒนา</a:t>
          </a:r>
          <a:r>
            <a:rPr lang="en-US" sz="4000" b="1" kern="1200" dirty="0" smtClean="0">
              <a:solidFill>
                <a:schemeClr val="accent2">
                  <a:lumMod val="75000"/>
                </a:schemeClr>
              </a:solidFill>
              <a:latin typeface="+mn-lt"/>
              <a:cs typeface="AngsanaUPC" panose="02020603050405020304" pitchFamily="18" charset="-34"/>
            </a:rPr>
            <a:t> Application mushroom</a:t>
          </a:r>
          <a:br>
            <a:rPr lang="en-US" sz="4000" b="1" kern="1200" dirty="0" smtClean="0">
              <a:solidFill>
                <a:schemeClr val="accent2">
                  <a:lumMod val="75000"/>
                </a:schemeClr>
              </a:solidFill>
              <a:latin typeface="+mn-lt"/>
              <a:cs typeface="AngsanaUPC" panose="02020603050405020304" pitchFamily="18" charset="-34"/>
            </a:rPr>
          </a:br>
          <a:r>
            <a:rPr lang="th-TH" sz="4000" b="1" kern="1200" dirty="0" smtClean="0">
              <a:solidFill>
                <a:schemeClr val="accent2">
                  <a:lumMod val="75000"/>
                </a:schemeClr>
              </a:solidFill>
              <a:latin typeface="+mn-lt"/>
              <a:cs typeface="AngsanaUPC" panose="02020603050405020304" pitchFamily="18" charset="-34"/>
            </a:rPr>
            <a:t>(ใช้อ้างอิงทางห้องปฏิบัติการ)</a:t>
          </a:r>
          <a:endParaRPr lang="th-TH" sz="4000" b="1" kern="1200" dirty="0">
            <a:solidFill>
              <a:schemeClr val="accent2">
                <a:lumMod val="75000"/>
              </a:schemeClr>
            </a:solidFill>
            <a:latin typeface="+mn-lt"/>
            <a:cs typeface="AngsanaUPC" panose="02020603050405020304" pitchFamily="18" charset="-34"/>
          </a:endParaRPr>
        </a:p>
      </dsp:txBody>
      <dsp:txXfrm rot="5400000">
        <a:off x="6343344" y="-1325826"/>
        <a:ext cx="1830113" cy="8372154"/>
      </dsp:txXfrm>
    </dsp:sp>
    <dsp:sp modelId="{3A586050-D205-4E42-8867-99CE3224758A}">
      <dsp:nvSpPr>
        <dsp:cNvPr id="0" name=""/>
        <dsp:cNvSpPr/>
      </dsp:nvSpPr>
      <dsp:spPr>
        <a:xfrm>
          <a:off x="0" y="2332606"/>
          <a:ext cx="2995565" cy="10865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89535" rIns="179070" bIns="89535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dirty="0" smtClean="0"/>
            <a:t>61</a:t>
          </a:r>
          <a:endParaRPr lang="th-TH" sz="4700" kern="1200" dirty="0"/>
        </a:p>
      </dsp:txBody>
      <dsp:txXfrm>
        <a:off x="0" y="2332606"/>
        <a:ext cx="2995565" cy="1086538"/>
      </dsp:txXfrm>
    </dsp:sp>
    <dsp:sp modelId="{DA80A5A5-15C7-4F2B-A242-C03AF4549E6A}">
      <dsp:nvSpPr>
        <dsp:cNvPr id="0" name=""/>
        <dsp:cNvSpPr/>
      </dsp:nvSpPr>
      <dsp:spPr>
        <a:xfrm rot="5400000">
          <a:off x="6343386" y="618669"/>
          <a:ext cx="1830113" cy="8372154"/>
        </a:xfrm>
        <a:prstGeom prst="round2SameRect">
          <a:avLst/>
        </a:prstGeom>
        <a:solidFill>
          <a:schemeClr val="accent4">
            <a:lumMod val="40000"/>
            <a:lumOff val="6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80010" rIns="160020" bIns="8001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th-TH" sz="3400" b="1" kern="1200" dirty="0" smtClean="0">
              <a:solidFill>
                <a:schemeClr val="accent2">
                  <a:lumMod val="75000"/>
                </a:schemeClr>
              </a:solidFill>
              <a:cs typeface="+mj-cs"/>
            </a:rPr>
            <a:t>ประเมิน</a:t>
          </a:r>
          <a:r>
            <a:rPr lang="en-US" sz="3400" b="1" kern="1200" dirty="0" smtClean="0">
              <a:solidFill>
                <a:schemeClr val="accent2">
                  <a:lumMod val="75000"/>
                </a:schemeClr>
              </a:solidFill>
              <a:cs typeface="+mj-cs"/>
            </a:rPr>
            <a:t> Application </a:t>
          </a:r>
          <a:r>
            <a:rPr lang="en-US" sz="3400" b="1" kern="1200" dirty="0" smtClean="0">
              <a:solidFill>
                <a:schemeClr val="accent2">
                  <a:lumMod val="75000"/>
                </a:schemeClr>
              </a:solidFill>
              <a:latin typeface="+mn-lt"/>
              <a:cs typeface="AngsanaUPC" panose="02020603050405020304" pitchFamily="18" charset="-34"/>
            </a:rPr>
            <a:t>mushroom</a:t>
          </a:r>
          <a:r>
            <a:rPr lang="th-TH" sz="3400" b="1" kern="1200" dirty="0" smtClean="0">
              <a:solidFill>
                <a:schemeClr val="accent2">
                  <a:lumMod val="75000"/>
                </a:schemeClr>
              </a:solidFill>
              <a:latin typeface="+mn-lt"/>
              <a:cs typeface="AngsanaUPC" panose="02020603050405020304" pitchFamily="18" charset="-34"/>
            </a:rPr>
            <a:t> ภาคสนาม</a:t>
          </a:r>
          <a:endParaRPr lang="th-TH" sz="3400" b="1" kern="1200" dirty="0">
            <a:solidFill>
              <a:schemeClr val="accent2">
                <a:lumMod val="75000"/>
              </a:schemeClr>
            </a:solidFill>
            <a:cs typeface="+mj-cs"/>
          </a:endParaRP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th-TH" sz="3400" b="1" kern="1200" dirty="0" smtClean="0">
              <a:cs typeface="+mj-cs"/>
            </a:rPr>
            <a:t>ศักยภาพบุคลากรศูนย์/เครือข่าย(</a:t>
          </a:r>
          <a:r>
            <a:rPr lang="th-TH" sz="3400" b="1" kern="1200" dirty="0" err="1" smtClean="0">
              <a:cs typeface="+mj-cs"/>
            </a:rPr>
            <a:t>อส</a:t>
          </a:r>
          <a:r>
            <a:rPr lang="th-TH" sz="3400" b="1" kern="1200" dirty="0" smtClean="0">
              <a:cs typeface="+mj-cs"/>
            </a:rPr>
            <a:t>ม. </a:t>
          </a:r>
          <a:r>
            <a:rPr lang="en-US" sz="3400" b="1" kern="1200" dirty="0" smtClean="0">
              <a:cs typeface="+mj-cs"/>
            </a:rPr>
            <a:t>SRRT</a:t>
          </a:r>
          <a:r>
            <a:rPr lang="th-TH" sz="3400" b="1" kern="1200" dirty="0" smtClean="0">
              <a:cs typeface="+mj-cs"/>
            </a:rPr>
            <a:t>) (ลดการเจ็บป่วย)</a:t>
          </a:r>
          <a:endParaRPr lang="th-TH" sz="3400" b="1" kern="1200" dirty="0">
            <a:cs typeface="+mj-cs"/>
          </a:endParaRPr>
        </a:p>
      </dsp:txBody>
      <dsp:txXfrm rot="5400000">
        <a:off x="6343386" y="618669"/>
        <a:ext cx="1830113" cy="8372154"/>
      </dsp:txXfrm>
    </dsp:sp>
    <dsp:sp modelId="{36899E95-E606-4B5D-9225-86A88AB7BFEA}">
      <dsp:nvSpPr>
        <dsp:cNvPr id="0" name=""/>
        <dsp:cNvSpPr/>
      </dsp:nvSpPr>
      <dsp:spPr>
        <a:xfrm>
          <a:off x="0" y="4224520"/>
          <a:ext cx="2995606" cy="11917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89535" rIns="179070" bIns="89535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dirty="0" smtClean="0"/>
            <a:t>62</a:t>
          </a:r>
          <a:endParaRPr lang="th-TH" sz="4700" kern="1200" dirty="0"/>
        </a:p>
      </dsp:txBody>
      <dsp:txXfrm>
        <a:off x="0" y="4224520"/>
        <a:ext cx="2995606" cy="11917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8CA8A11-5A37-4695-B2FB-462EA208832F}" type="datetimeFigureOut">
              <a:rPr lang="th-TH" smtClean="0"/>
              <a:pPr/>
              <a:t>11/11/61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F255330-36B7-4964-99F6-F66994FEC3E1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="" xmlns:p14="http://schemas.microsoft.com/office/powerpoint/2010/main" val="35396239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F1EEF87-CA67-4DB6-A122-654110F1ACE1}" type="datetimeFigureOut">
              <a:rPr lang="th-TH" smtClean="0"/>
              <a:pPr/>
              <a:t>11/11/61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90A0CB-2DE3-45EC-B4B7-C34FAE8FA30D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="" xmlns:p14="http://schemas.microsoft.com/office/powerpoint/2010/main" val="1747473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6" name="Picture 20" descr="à¸à¸¥à¸à¸²à¸£à¸à¹à¸à¸«à¸²à¸£à¸¹à¸à¸ à¸²à¸à¸ªà¸³à¸«à¸£à¸±à¸ bg gre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-3170210" y="3154656"/>
            <a:ext cx="8671514" cy="23622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th-T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8D399-EAB6-4C79-89A6-22C850662EE2}" type="datetimeFigureOut">
              <a:rPr lang="th-TH" smtClean="0"/>
              <a:pPr/>
              <a:t>11/11/61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DC9D3-3B71-4B26-B911-DE127132E07F}" type="slidenum">
              <a:rPr lang="th-TH" smtClean="0"/>
              <a:pPr/>
              <a:t>‹#›</a:t>
            </a:fld>
            <a:endParaRPr lang="th-TH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736" y="217875"/>
            <a:ext cx="886811" cy="1012038"/>
          </a:xfrm>
          <a:prstGeom prst="rect">
            <a:avLst/>
          </a:prstGeom>
        </p:spPr>
      </p:pic>
      <p:sp>
        <p:nvSpPr>
          <p:cNvPr id="15" name="AutoShape 18" descr="à¸à¸¥à¸à¸²à¸£à¸à¹à¸à¸«à¸²à¸£à¸¹à¸à¸ à¸²à¸à¸ªà¸³à¸«à¸£à¸±à¸ bg green"/>
          <p:cNvSpPr>
            <a:spLocks noChangeAspect="1" noChangeArrowheads="1"/>
          </p:cNvSpPr>
          <p:nvPr userDrawn="1"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9" name="Rectangle 8"/>
          <p:cNvSpPr/>
          <p:nvPr userDrawn="1"/>
        </p:nvSpPr>
        <p:spPr>
          <a:xfrm>
            <a:off x="0" y="6721475"/>
            <a:ext cx="12192000" cy="136525"/>
          </a:xfrm>
          <a:prstGeom prst="rect">
            <a:avLst/>
          </a:prstGeom>
          <a:solidFill>
            <a:srgbClr val="6CF4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3599" y="4908946"/>
            <a:ext cx="2305878" cy="194905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75339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8D399-EAB6-4C79-89A6-22C850662EE2}" type="datetimeFigureOut">
              <a:rPr lang="th-TH" smtClean="0"/>
              <a:pPr/>
              <a:t>11/11/61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DC9D3-3B71-4B26-B911-DE127132E07F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="" xmlns:p14="http://schemas.microsoft.com/office/powerpoint/2010/main" val="3256932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8D399-EAB6-4C79-89A6-22C850662EE2}" type="datetimeFigureOut">
              <a:rPr lang="th-TH" smtClean="0"/>
              <a:pPr/>
              <a:t>11/11/61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DC9D3-3B71-4B26-B911-DE127132E07F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="" xmlns:p14="http://schemas.microsoft.com/office/powerpoint/2010/main" val="3275038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8D399-EAB6-4C79-89A6-22C850662EE2}" type="datetimeFigureOut">
              <a:rPr lang="th-TH" smtClean="0"/>
              <a:pPr/>
              <a:t>11/11/61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DC9D3-3B71-4B26-B911-DE127132E07F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="" xmlns:p14="http://schemas.microsoft.com/office/powerpoint/2010/main" val="243262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8D399-EAB6-4C79-89A6-22C850662EE2}" type="datetimeFigureOut">
              <a:rPr lang="th-TH" smtClean="0"/>
              <a:pPr/>
              <a:t>11/11/61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DC9D3-3B71-4B26-B911-DE127132E07F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="" xmlns:p14="http://schemas.microsoft.com/office/powerpoint/2010/main" val="2283516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8D399-EAB6-4C79-89A6-22C850662EE2}" type="datetimeFigureOut">
              <a:rPr lang="th-TH" smtClean="0"/>
              <a:pPr/>
              <a:t>11/11/61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DC9D3-3B71-4B26-B911-DE127132E07F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="" xmlns:p14="http://schemas.microsoft.com/office/powerpoint/2010/main" val="3516764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8D399-EAB6-4C79-89A6-22C850662EE2}" type="datetimeFigureOut">
              <a:rPr lang="th-TH" smtClean="0"/>
              <a:pPr/>
              <a:t>11/11/61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DC9D3-3B71-4B26-B911-DE127132E07F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="" xmlns:p14="http://schemas.microsoft.com/office/powerpoint/2010/main" val="2545304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8D399-EAB6-4C79-89A6-22C850662EE2}" type="datetimeFigureOut">
              <a:rPr lang="th-TH" smtClean="0"/>
              <a:pPr/>
              <a:t>11/11/61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DC9D3-3B71-4B26-B911-DE127132E07F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="" xmlns:p14="http://schemas.microsoft.com/office/powerpoint/2010/main" val="2292925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8D399-EAB6-4C79-89A6-22C850662EE2}" type="datetimeFigureOut">
              <a:rPr lang="th-TH" smtClean="0"/>
              <a:pPr/>
              <a:t>11/11/61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DC9D3-3B71-4B26-B911-DE127132E07F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="" xmlns:p14="http://schemas.microsoft.com/office/powerpoint/2010/main" val="1406103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8D399-EAB6-4C79-89A6-22C850662EE2}" type="datetimeFigureOut">
              <a:rPr lang="th-TH" smtClean="0"/>
              <a:pPr/>
              <a:t>11/11/61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DC9D3-3B71-4B26-B911-DE127132E07F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="" xmlns:p14="http://schemas.microsoft.com/office/powerpoint/2010/main" val="3098561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8D399-EAB6-4C79-89A6-22C850662EE2}" type="datetimeFigureOut">
              <a:rPr lang="th-TH" smtClean="0"/>
              <a:pPr/>
              <a:t>11/11/61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DC9D3-3B71-4B26-B911-DE127132E07F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="" xmlns:p14="http://schemas.microsoft.com/office/powerpoint/2010/main" val="681952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th-T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38D399-EAB6-4C79-89A6-22C850662EE2}" type="datetimeFigureOut">
              <a:rPr lang="th-TH" smtClean="0"/>
              <a:pPr/>
              <a:t>11/11/61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DC9D3-3B71-4B26-B911-DE127132E07F}" type="slidenum">
              <a:rPr lang="th-TH" smtClean="0"/>
              <a:pPr/>
              <a:t>‹#›</a:t>
            </a:fld>
            <a:endParaRPr lang="th-TH"/>
          </a:p>
        </p:txBody>
      </p:sp>
      <p:pic>
        <p:nvPicPr>
          <p:cNvPr id="7" name="Picture 20" descr="à¸à¸¥à¸à¸²à¸£à¸à¹à¸à¸«à¸²à¸£à¸¹à¸à¸ à¸²à¸à¸ªà¸³à¸«à¸£à¸±à¸ bg green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-3170210" y="3154656"/>
            <a:ext cx="8671514" cy="23622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736" y="217875"/>
            <a:ext cx="886811" cy="101203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6721475"/>
            <a:ext cx="12192000" cy="136525"/>
          </a:xfrm>
          <a:prstGeom prst="rect">
            <a:avLst/>
          </a:prstGeom>
          <a:solidFill>
            <a:srgbClr val="6CF4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5" cstate="print">
            <a:extLst>
              <a:ext uri="{BEBA8EAE-BF5A-486C-A8C5-ECC9F3942E4B}">
                <a14:imgProps xmlns="" xmlns:a14="http://schemas.microsoft.com/office/drawing/2010/main">
                  <a14:imgLayer r:embed="rId16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3599" y="4908946"/>
            <a:ext cx="2305878" cy="194905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84813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7.png"/><Relationship Id="rId7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ในภาพอาจจะมี ท้องฟ้า และ สถานที่กลางแจ้ง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98139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390650" y="609600"/>
            <a:ext cx="96202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5400" b="1" dirty="0" smtClean="0">
                <a:latin typeface="TH SarabunPSK" pitchFamily="34" charset="-34"/>
                <a:cs typeface="TH SarabunPSK" pitchFamily="34" charset="-34"/>
              </a:rPr>
              <a:t>    ศูนย์</a:t>
            </a:r>
            <a:r>
              <a:rPr lang="th-TH" sz="5400" b="1" dirty="0" smtClean="0">
                <a:latin typeface="TH SarabunPSK" pitchFamily="34" charset="-34"/>
                <a:cs typeface="TH SarabunPSK" pitchFamily="34" charset="-34"/>
              </a:rPr>
              <a:t>วิทยาศาสตร์การแพทย์ ที่ </a:t>
            </a:r>
            <a:r>
              <a:rPr lang="en-US" sz="5400" b="1" dirty="0" smtClean="0">
                <a:latin typeface="TH SarabunPSK" pitchFamily="34" charset="-34"/>
                <a:cs typeface="TH SarabunPSK" pitchFamily="34" charset="-34"/>
              </a:rPr>
              <a:t>8 </a:t>
            </a:r>
            <a:r>
              <a:rPr lang="th-TH" sz="5400" b="1" dirty="0" smtClean="0">
                <a:latin typeface="TH SarabunPSK" pitchFamily="34" charset="-34"/>
                <a:cs typeface="TH SarabunPSK" pitchFamily="34" charset="-34"/>
              </a:rPr>
              <a:t>อุดรธานี</a:t>
            </a:r>
            <a:endParaRPr lang="th-TH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962150" y="365125"/>
            <a:ext cx="9391650" cy="1325563"/>
          </a:xfrm>
        </p:spPr>
        <p:txBody>
          <a:bodyPr/>
          <a:lstStyle/>
          <a:p>
            <a:r>
              <a:rPr lang="en-US" b="1" dirty="0" smtClean="0">
                <a:latin typeface="TH SarabunPSK" pitchFamily="34" charset="-34"/>
                <a:cs typeface="TH SarabunPSK" pitchFamily="34" charset="-34"/>
              </a:rPr>
              <a:t>3.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โครงการ</a:t>
            </a:r>
            <a:r>
              <a:rPr lang="th-TH" b="1" dirty="0" err="1" smtClean="0">
                <a:latin typeface="TH SarabunPSK" pitchFamily="34" charset="-34"/>
                <a:cs typeface="TH SarabunPSK" pitchFamily="34" charset="-34"/>
              </a:rPr>
              <a:t>บูรณา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การเครือข่ายวิทยาศาสตร์การแพทย์ชุมชน</a:t>
            </a:r>
            <a:endParaRPr lang="th-TH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914400" y="1749425"/>
            <a:ext cx="10725150" cy="4351338"/>
          </a:xfrm>
        </p:spPr>
        <p:txBody>
          <a:bodyPr>
            <a:normAutofit lnSpcReduction="10000"/>
          </a:bodyPr>
          <a:lstStyle/>
          <a:p>
            <a:r>
              <a:rPr lang="en-US" sz="3200" b="1" dirty="0" smtClean="0">
                <a:solidFill>
                  <a:schemeClr val="accent5"/>
                </a:solidFill>
                <a:latin typeface="TH SarabunPSK" pitchFamily="34" charset="-34"/>
                <a:ea typeface="Times New Roman"/>
                <a:cs typeface="TH SarabunPSK" pitchFamily="34" charset="-34"/>
              </a:rPr>
              <a:t>1.</a:t>
            </a:r>
            <a:r>
              <a:rPr lang="th-TH" sz="3200" b="1" dirty="0" smtClean="0">
                <a:solidFill>
                  <a:schemeClr val="accent5"/>
                </a:solidFill>
                <a:latin typeface="TH SarabunPSK" pitchFamily="34" charset="-34"/>
                <a:ea typeface="Times New Roman"/>
                <a:cs typeface="TH SarabunPSK" pitchFamily="34" charset="-34"/>
              </a:rPr>
              <a:t>พัฒนาและสร้างศักยภาพศูนย์แจ้งเตือนภัย เฝ้าระวังและรับเรื่องร้องเรียนปัญหาผลิตภัณฑ์สุขภาพในชุมชน เพื่อการดูแลสุขภาพด้วย</a:t>
            </a:r>
            <a:r>
              <a:rPr lang="th-TH" sz="3200" b="1" dirty="0" smtClean="0">
                <a:solidFill>
                  <a:schemeClr val="accent5"/>
                </a:solidFill>
                <a:latin typeface="TH SarabunPSK" pitchFamily="34" charset="-34"/>
                <a:ea typeface="Times New Roman"/>
                <a:cs typeface="TH SarabunPSK" pitchFamily="34" charset="-34"/>
              </a:rPr>
              <a:t>ตนเอง</a:t>
            </a:r>
          </a:p>
          <a:p>
            <a:r>
              <a:rPr lang="en-US" sz="3200" b="1" dirty="0" smtClean="0">
                <a:solidFill>
                  <a:schemeClr val="accent5"/>
                </a:solidFill>
                <a:latin typeface="TH SarabunPSK" pitchFamily="34" charset="-34"/>
                <a:ea typeface="Times New Roman"/>
                <a:cs typeface="TH SarabunPSK" pitchFamily="34" charset="-34"/>
              </a:rPr>
              <a:t>2. </a:t>
            </a:r>
            <a:r>
              <a:rPr lang="th-TH" sz="3200" b="1" dirty="0" smtClean="0">
                <a:solidFill>
                  <a:schemeClr val="accent5"/>
                </a:solidFill>
                <a:latin typeface="TH SarabunPSK" pitchFamily="34" charset="-34"/>
                <a:ea typeface="Times New Roman"/>
                <a:cs typeface="TH SarabunPSK" pitchFamily="34" charset="-34"/>
              </a:rPr>
              <a:t>เพิ่มศักยภาพ </a:t>
            </a:r>
            <a:r>
              <a:rPr lang="th-TH" sz="3200" b="1" dirty="0" err="1" smtClean="0">
                <a:solidFill>
                  <a:schemeClr val="accent5"/>
                </a:solidFill>
                <a:latin typeface="TH SarabunPSK" pitchFamily="34" charset="-34"/>
                <a:ea typeface="Times New Roman"/>
                <a:cs typeface="TH SarabunPSK" pitchFamily="34" charset="-34"/>
              </a:rPr>
              <a:t>อส</a:t>
            </a:r>
            <a:r>
              <a:rPr lang="th-TH" sz="3200" b="1" dirty="0" smtClean="0">
                <a:solidFill>
                  <a:schemeClr val="accent5"/>
                </a:solidFill>
                <a:latin typeface="TH SarabunPSK" pitchFamily="34" charset="-34"/>
                <a:ea typeface="Times New Roman"/>
                <a:cs typeface="TH SarabunPSK" pitchFamily="34" charset="-34"/>
              </a:rPr>
              <a:t>ม.วิทยาศาสตร์การแพทย์ชุมขน ในการเฝ้าระวังและแจ้งเตือนภัยสุขภาพใน</a:t>
            </a:r>
            <a:r>
              <a:rPr lang="th-TH" sz="3200" b="1" dirty="0" smtClean="0">
                <a:solidFill>
                  <a:schemeClr val="accent5"/>
                </a:solidFill>
                <a:latin typeface="TH SarabunPSK" pitchFamily="34" charset="-34"/>
                <a:ea typeface="Times New Roman"/>
                <a:cs typeface="TH SarabunPSK" pitchFamily="34" charset="-34"/>
              </a:rPr>
              <a:t>ชุมชน</a:t>
            </a:r>
            <a:endParaRPr lang="en-US" sz="3200" b="1" dirty="0" smtClean="0">
              <a:solidFill>
                <a:schemeClr val="accent5"/>
              </a:solidFill>
              <a:latin typeface="TH SarabunPSK" pitchFamily="34" charset="-34"/>
              <a:ea typeface="Times New Roman"/>
              <a:cs typeface="TH SarabunPSK" pitchFamily="34" charset="-34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sz="3200" b="1" dirty="0" smtClean="0">
                <a:solidFill>
                  <a:schemeClr val="accent5"/>
                </a:solidFill>
                <a:latin typeface="TH SarabunPSK" pitchFamily="34" charset="-34"/>
                <a:ea typeface="Times New Roman"/>
                <a:cs typeface="TH SarabunPSK" pitchFamily="34" charset="-34"/>
              </a:rPr>
              <a:t>3. </a:t>
            </a:r>
            <a:r>
              <a:rPr lang="th-TH" sz="3200" b="1" dirty="0" smtClean="0">
                <a:solidFill>
                  <a:schemeClr val="accent5"/>
                </a:solidFill>
                <a:latin typeface="TH SarabunPSK" pitchFamily="34" charset="-34"/>
                <a:ea typeface="Times New Roman"/>
                <a:cs typeface="TH SarabunPSK" pitchFamily="34" charset="-34"/>
              </a:rPr>
              <a:t>ถ่ายทอดและส่งเสริมให้มีการนำฐานข้อมูล</a:t>
            </a:r>
            <a:r>
              <a:rPr lang="en-US" sz="3200" b="1" dirty="0" smtClean="0">
                <a:solidFill>
                  <a:schemeClr val="accent5"/>
                </a:solidFill>
                <a:latin typeface="TH SarabunPSK" pitchFamily="34" charset="-34"/>
                <a:ea typeface="Times New Roman"/>
                <a:cs typeface="TH SarabunPSK" pitchFamily="34" charset="-34"/>
              </a:rPr>
              <a:t>“</a:t>
            </a:r>
            <a:r>
              <a:rPr lang="th-TH" sz="3200" b="1" dirty="0" smtClean="0">
                <a:solidFill>
                  <a:schemeClr val="accent5"/>
                </a:solidFill>
                <a:latin typeface="TH SarabunPSK" pitchFamily="34" charset="-34"/>
                <a:ea typeface="Times New Roman"/>
                <a:cs typeface="TH SarabunPSK" pitchFamily="34" charset="-34"/>
              </a:rPr>
              <a:t>ระบบแจ้งเตือนภัย </a:t>
            </a:r>
            <a:r>
              <a:rPr lang="en-US" sz="3200" b="1" dirty="0" smtClean="0">
                <a:solidFill>
                  <a:schemeClr val="accent5"/>
                </a:solidFill>
                <a:latin typeface="TH SarabunPSK" pitchFamily="34" charset="-34"/>
                <a:ea typeface="Times New Roman"/>
                <a:cs typeface="TH SarabunPSK" pitchFamily="34" charset="-34"/>
              </a:rPr>
              <a:t>Single Window”</a:t>
            </a:r>
            <a:r>
              <a:rPr lang="th-TH" sz="3200" b="1" dirty="0" smtClean="0">
                <a:solidFill>
                  <a:schemeClr val="accent5"/>
                </a:solidFill>
                <a:latin typeface="TH SarabunPSK" pitchFamily="34" charset="-34"/>
                <a:ea typeface="Times New Roman"/>
                <a:cs typeface="TH SarabunPSK" pitchFamily="34" charset="-34"/>
              </a:rPr>
              <a:t> ไปใช้ประโยชน์เพื่อการ</a:t>
            </a:r>
            <a:endParaRPr lang="en-US" sz="3200" b="1" dirty="0" smtClean="0">
              <a:solidFill>
                <a:schemeClr val="accent5"/>
              </a:solidFill>
              <a:latin typeface="TH SarabunPSK" pitchFamily="34" charset="-34"/>
              <a:ea typeface="Times New Roman"/>
              <a:cs typeface="TH SarabunPSK" pitchFamily="34" charset="-34"/>
            </a:endParaRPr>
          </a:p>
          <a:p>
            <a:pPr>
              <a:spcAft>
                <a:spcPts val="0"/>
              </a:spcAft>
              <a:buNone/>
              <a:tabLst>
                <a:tab pos="6210935" algn="l"/>
              </a:tabLst>
            </a:pPr>
            <a:r>
              <a:rPr lang="th-TH" sz="3200" b="1" dirty="0" smtClean="0">
                <a:solidFill>
                  <a:schemeClr val="accent5"/>
                </a:solidFill>
                <a:latin typeface="TH SarabunPSK" pitchFamily="34" charset="-34"/>
                <a:ea typeface="Times New Roman"/>
                <a:cs typeface="TH SarabunPSK" pitchFamily="34" charset="-34"/>
              </a:rPr>
              <a:t>     คุ้มครองผู้บริโภค</a:t>
            </a:r>
            <a:endParaRPr lang="en-US" sz="3200" b="1" dirty="0" smtClean="0">
              <a:solidFill>
                <a:schemeClr val="accent5"/>
              </a:solidFill>
              <a:latin typeface="TH SarabunPSK" pitchFamily="34" charset="-34"/>
              <a:ea typeface="Times New Roman"/>
              <a:cs typeface="TH SarabunPSK" pitchFamily="34" charset="-34"/>
            </a:endParaRPr>
          </a:p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en-US" sz="3200" b="1" dirty="0" smtClean="0">
                <a:solidFill>
                  <a:schemeClr val="accent5"/>
                </a:solidFill>
                <a:latin typeface="TH SarabunPSK" pitchFamily="34" charset="-34"/>
                <a:ea typeface="Times New Roman"/>
                <a:cs typeface="TH SarabunPSK" pitchFamily="34" charset="-34"/>
              </a:rPr>
              <a:t>4. </a:t>
            </a:r>
            <a:r>
              <a:rPr lang="th-TH" sz="3200" b="1" dirty="0" smtClean="0">
                <a:solidFill>
                  <a:schemeClr val="accent5"/>
                </a:solidFill>
                <a:latin typeface="TH SarabunPSK" pitchFamily="34" charset="-34"/>
                <a:ea typeface="Times New Roman"/>
                <a:cs typeface="TH SarabunPSK" pitchFamily="34" charset="-34"/>
              </a:rPr>
              <a:t>เพื่อส่งเสริมและสนับสนุนงานคุ้มครองผู้บริโภคและวิทยาศาสตร์การแพทย์ในชุมชนให้เข้มแข็งและยั่งยืน</a:t>
            </a:r>
            <a:endParaRPr lang="th-TH" sz="3200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2095500" y="365125"/>
            <a:ext cx="9258300" cy="1325563"/>
          </a:xfrm>
        </p:spPr>
        <p:txBody>
          <a:bodyPr>
            <a:noAutofit/>
          </a:bodyPr>
          <a:lstStyle/>
          <a:p>
            <a:r>
              <a:rPr lang="th-TH" sz="4000" b="1" dirty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แผนพัฒนาเครือข่ายอำเภอต้นแบบการ</a:t>
            </a:r>
            <a:r>
              <a:rPr lang="th-TH" sz="4000" b="1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ดำเนินงาน </a:t>
            </a:r>
            <a:r>
              <a:rPr lang="th-TH" sz="4000" b="1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ด้าน</a:t>
            </a:r>
            <a:r>
              <a:rPr lang="th-TH" sz="4000" b="1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คุ้มครองผู้บริโภค</a:t>
            </a:r>
            <a:r>
              <a:rPr lang="th-TH" sz="4000" b="1" dirty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และวิทยาศาสตร์การแพทย์ชุมชนเขต 8</a:t>
            </a:r>
            <a:endParaRPr lang="th-TH" sz="40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ln>
            <a:solidFill>
              <a:srgbClr val="0070C0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th-TH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เพื่อ</a:t>
            </a:r>
            <a:r>
              <a:rPr lang="th-TH" dirty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ยกระดับคุณภาพชีวิตของประชาชนให้ปลอดภัยจากผลิตภัณฑ์สุขภาพที่ไม่ปลอดภัย  ดังนี้</a:t>
            </a:r>
          </a:p>
          <a:p>
            <a:pPr marL="0" indent="0">
              <a:buNone/>
            </a:pPr>
            <a:r>
              <a:rPr lang="th-TH" dirty="0" err="1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ธ.ค</a:t>
            </a:r>
            <a:r>
              <a:rPr lang="th-TH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 60  </a:t>
            </a:r>
            <a:r>
              <a:rPr lang="en-US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    :</a:t>
            </a:r>
            <a:r>
              <a:rPr lang="th-TH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  ทำแผน</a:t>
            </a:r>
            <a:r>
              <a:rPr lang="th-TH" dirty="0" err="1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บูรณา</a:t>
            </a:r>
            <a:r>
              <a:rPr lang="th-TH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การร่วมสำนักงานสาธารณสุขทั้ง 7 จังหวัด</a:t>
            </a:r>
          </a:p>
          <a:p>
            <a:pPr marL="0" indent="0">
              <a:buNone/>
            </a:pPr>
            <a:r>
              <a:rPr lang="th-TH" dirty="0" err="1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ม.ค</a:t>
            </a:r>
            <a:r>
              <a:rPr lang="th-TH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 61  </a:t>
            </a:r>
            <a:r>
              <a:rPr lang="en-US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    : </a:t>
            </a:r>
            <a:r>
              <a:rPr lang="th-TH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คัดเลือกอำเภอต้นแบบ โดย</a:t>
            </a:r>
            <a:r>
              <a:rPr lang="th-TH" dirty="0" err="1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สสจ</a:t>
            </a:r>
            <a:r>
              <a:rPr lang="th-TH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.(</a:t>
            </a:r>
            <a:r>
              <a:rPr lang="th-TH" dirty="0" err="1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สสอ</a:t>
            </a:r>
            <a:r>
              <a:rPr lang="th-TH" dirty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+รพ+รพ.สต+</a:t>
            </a:r>
            <a:r>
              <a:rPr lang="th-TH" dirty="0" err="1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อสม</a:t>
            </a:r>
            <a:r>
              <a:rPr lang="th-TH" dirty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)อย่าง</a:t>
            </a:r>
            <a:r>
              <a:rPr lang="th-TH" dirty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น้อยจังหวัดละ 1 อำเภอ</a:t>
            </a:r>
          </a:p>
          <a:p>
            <a:pPr marL="0" indent="0">
              <a:buNone/>
            </a:pPr>
            <a:r>
              <a:rPr lang="th-TH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                   </a:t>
            </a:r>
            <a:r>
              <a:rPr lang="en-US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:</a:t>
            </a:r>
            <a:r>
              <a:rPr lang="th-TH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dirty="0" err="1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ศวก</a:t>
            </a:r>
            <a:r>
              <a:rPr lang="th-TH" dirty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.ที่ 8 อุดรธานี </a:t>
            </a:r>
            <a:r>
              <a:rPr lang="th-TH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จัดเตรียมคู่มือการ</a:t>
            </a:r>
            <a:r>
              <a:rPr lang="th-TH" dirty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ดำเนินงานศูนย์แจ้งเตือนภัยฯพร้อมแบบ</a:t>
            </a:r>
            <a:r>
              <a:rPr lang="th-TH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ประเมิน</a:t>
            </a:r>
          </a:p>
          <a:p>
            <a:pPr marL="0" indent="0">
              <a:buNone/>
            </a:pPr>
            <a:r>
              <a:rPr lang="th-TH" dirty="0" err="1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ก.พ</a:t>
            </a:r>
            <a:r>
              <a:rPr lang="th-TH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 61 </a:t>
            </a:r>
            <a:r>
              <a:rPr lang="en-US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     : </a:t>
            </a:r>
            <a:r>
              <a:rPr lang="th-TH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จัด</a:t>
            </a:r>
            <a:r>
              <a:rPr lang="th-TH" dirty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อบรมปฏิบัติการ</a:t>
            </a:r>
            <a:r>
              <a:rPr lang="th-TH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เครือข่ายใหม่ 7 จังหวัด / 7อำเภอ </a:t>
            </a:r>
          </a:p>
          <a:p>
            <a:pPr marL="0" indent="0">
              <a:buNone/>
            </a:pPr>
            <a:r>
              <a:rPr lang="th-TH" dirty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                       (</a:t>
            </a:r>
            <a:r>
              <a:rPr lang="th-TH" dirty="0" err="1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อย</a:t>
            </a:r>
            <a:r>
              <a:rPr lang="th-TH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.สนับสนุนงบประมาณ/</a:t>
            </a:r>
            <a:r>
              <a:rPr lang="th-TH" dirty="0" err="1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สสจ</a:t>
            </a:r>
            <a:r>
              <a:rPr lang="th-TH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.อุดธานีเป็นเจ้าภาพร่วม</a:t>
            </a:r>
            <a:r>
              <a:rPr lang="th-TH" dirty="0" err="1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ศวก</a:t>
            </a:r>
            <a:r>
              <a:rPr lang="th-TH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.)</a:t>
            </a:r>
            <a:endParaRPr lang="th-TH" dirty="0">
              <a:solidFill>
                <a:srgbClr val="000000"/>
              </a:solidFill>
              <a:latin typeface="TH SarabunPSK" pitchFamily="34" charset="-34"/>
              <a:cs typeface="TH SarabunPSK" pitchFamily="34" charset="-34"/>
            </a:endParaRPr>
          </a:p>
          <a:p>
            <a:pPr marL="0" indent="0">
              <a:buNone/>
            </a:pPr>
            <a:r>
              <a:rPr lang="th-TH" dirty="0" err="1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ก.พ</a:t>
            </a:r>
            <a:r>
              <a:rPr lang="th-TH" dirty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-</a:t>
            </a:r>
            <a:r>
              <a:rPr lang="th-TH" dirty="0" err="1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พ.ค</a:t>
            </a:r>
            <a:r>
              <a:rPr lang="th-TH" dirty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61 </a:t>
            </a:r>
            <a:r>
              <a:rPr lang="en-US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:</a:t>
            </a:r>
            <a:r>
              <a:rPr lang="th-TH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 กลุ่มเป้าหมาย</a:t>
            </a:r>
            <a:r>
              <a:rPr lang="th-TH" dirty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ดำเนินงานตามแผนงานเฝ้าระวังโดยมีคู่มือฯเป็นแนวทาง </a:t>
            </a:r>
            <a:endParaRPr lang="th-TH" dirty="0" smtClean="0">
              <a:solidFill>
                <a:srgbClr val="000000"/>
              </a:solidFill>
              <a:latin typeface="TH SarabunPSK" pitchFamily="34" charset="-34"/>
              <a:cs typeface="TH SarabunPSK" pitchFamily="34" charset="-34"/>
            </a:endParaRPr>
          </a:p>
          <a:p>
            <a:pPr marL="0" indent="0">
              <a:buNone/>
            </a:pPr>
            <a:r>
              <a:rPr lang="th-TH" dirty="0" err="1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มิ.ย</a:t>
            </a:r>
            <a:r>
              <a:rPr lang="th-TH" dirty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-</a:t>
            </a:r>
            <a:r>
              <a:rPr lang="th-TH" dirty="0" err="1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ก.ค</a:t>
            </a:r>
            <a:r>
              <a:rPr lang="th-TH" dirty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61  </a:t>
            </a:r>
            <a:r>
              <a:rPr lang="en-US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:</a:t>
            </a:r>
            <a:r>
              <a:rPr lang="th-TH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 แต่งตั้งคณะกรรมการเขต เพื่อลง</a:t>
            </a:r>
            <a:r>
              <a:rPr lang="th-TH" dirty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พื้นที่</a:t>
            </a:r>
            <a:r>
              <a:rPr lang="th-TH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ติดตาม </a:t>
            </a:r>
            <a:r>
              <a:rPr lang="th-TH" dirty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(</a:t>
            </a:r>
            <a:r>
              <a:rPr lang="th-TH" dirty="0" err="1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สสจ</a:t>
            </a:r>
            <a:r>
              <a:rPr lang="th-TH" dirty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.</a:t>
            </a:r>
            <a:r>
              <a:rPr lang="th-TH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อุดร+</a:t>
            </a:r>
            <a:r>
              <a:rPr lang="th-TH" dirty="0" err="1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ศวก</a:t>
            </a:r>
            <a:r>
              <a:rPr lang="th-TH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) </a:t>
            </a:r>
          </a:p>
          <a:p>
            <a:pPr marL="0" indent="0">
              <a:buNone/>
            </a:pPr>
            <a:r>
              <a:rPr lang="th-TH" dirty="0" err="1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ก.ค</a:t>
            </a:r>
            <a:r>
              <a:rPr lang="th-TH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 61         </a:t>
            </a:r>
            <a:r>
              <a:rPr lang="en-US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:</a:t>
            </a:r>
            <a:r>
              <a:rPr lang="th-TH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dirty="0" err="1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ศวก</a:t>
            </a:r>
            <a:r>
              <a:rPr lang="th-TH" dirty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.ที่ 8 </a:t>
            </a:r>
            <a:r>
              <a:rPr lang="th-TH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อุดรธานี สรุป</a:t>
            </a:r>
            <a:r>
              <a:rPr lang="th-TH" dirty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ประเมินผลตามเกณฑ์คุณภาพ เสนอต่อคณะกรรมการเขต</a:t>
            </a:r>
            <a:r>
              <a:rPr lang="th-TH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ทราบ</a:t>
            </a:r>
            <a:endParaRPr lang="th-TH" dirty="0">
              <a:solidFill>
                <a:srgbClr val="000000"/>
              </a:solidFill>
              <a:latin typeface="TH SarabunPSK" pitchFamily="34" charset="-34"/>
              <a:cs typeface="TH SarabunPSK" pitchFamily="34" charset="-34"/>
            </a:endParaRPr>
          </a:p>
          <a:p>
            <a:pPr marL="0" indent="0">
              <a:buNone/>
            </a:pPr>
            <a:r>
              <a:rPr lang="th-TH" dirty="0" err="1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ส.ค</a:t>
            </a:r>
            <a:r>
              <a:rPr lang="th-TH" dirty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61         </a:t>
            </a:r>
            <a:r>
              <a:rPr lang="en-US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:</a:t>
            </a:r>
            <a:r>
              <a:rPr lang="th-TH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dirty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ประกาศเชิดชูอำเภอต้นแบบ+มอบปอก</a:t>
            </a:r>
            <a:r>
              <a:rPr lang="th-TH" dirty="0" err="1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แขนอ</a:t>
            </a:r>
            <a:r>
              <a:rPr lang="th-TH" dirty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สม.</a:t>
            </a:r>
            <a:r>
              <a:rPr lang="th-TH" dirty="0" err="1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วิทย์</a:t>
            </a:r>
            <a:r>
              <a:rPr lang="th-TH" dirty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ที่ผ่านการประเมิน (</a:t>
            </a:r>
            <a:r>
              <a:rPr lang="th-TH" dirty="0" err="1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สสจ</a:t>
            </a:r>
            <a:r>
              <a:rPr lang="th-TH" dirty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.อุดร</a:t>
            </a:r>
            <a:r>
              <a:rPr lang="th-TH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)</a:t>
            </a:r>
            <a:endParaRPr lang="th-TH" dirty="0"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483906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2076450" y="365125"/>
            <a:ext cx="9277350" cy="1325563"/>
          </a:xfrm>
        </p:spPr>
        <p:txBody>
          <a:bodyPr>
            <a:normAutofit/>
          </a:bodyPr>
          <a:lstStyle/>
          <a:p>
            <a:r>
              <a:rPr lang="th-TH" sz="5400" b="1" dirty="0" smtClean="0">
                <a:latin typeface="TH SarabunPSK" pitchFamily="34" charset="-34"/>
                <a:cs typeface="TH SarabunPSK" pitchFamily="34" charset="-34"/>
              </a:rPr>
              <a:t>โครงการคุณภาพสมุนไพรไทย</a:t>
            </a:r>
            <a:endParaRPr lang="th-TH" sz="54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1409700" y="1825625"/>
            <a:ext cx="9944100" cy="4351338"/>
          </a:xfrm>
        </p:spPr>
        <p:txBody>
          <a:bodyPr>
            <a:normAutofit/>
          </a:bodyPr>
          <a:lstStyle/>
          <a:p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งานวิจัย</a:t>
            </a:r>
          </a:p>
          <a:p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ตรวจวิเคราะห์/ตรวจ</a:t>
            </a:r>
            <a:r>
              <a:rPr lang="th-TH" sz="3600" b="1" dirty="0" err="1" smtClean="0">
                <a:latin typeface="TH SarabunPSK" pitchFamily="34" charset="-34"/>
                <a:cs typeface="TH SarabunPSK" pitchFamily="34" charset="-34"/>
              </a:rPr>
              <a:t>สารสำคัญ</a:t>
            </a:r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/เชื้อ</a:t>
            </a:r>
          </a:p>
          <a:p>
            <a:r>
              <a:rPr lang="th-TH" sz="3600" b="1" dirty="0" err="1" smtClean="0">
                <a:latin typeface="TH SarabunPSK" pitchFamily="34" charset="-34"/>
                <a:cs typeface="TH SarabunPSK" pitchFamily="34" charset="-34"/>
              </a:rPr>
              <a:t>บูรณา</a:t>
            </a:r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การกับ “โครงการเมืองสมุนไพร” </a:t>
            </a:r>
            <a:br>
              <a:rPr lang="th-TH" sz="3600" b="1" dirty="0" smtClean="0">
                <a:latin typeface="TH SarabunPSK" pitchFamily="34" charset="-34"/>
                <a:cs typeface="TH SarabunPSK" pitchFamily="34" charset="-34"/>
              </a:rPr>
            </a:br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  - ต้นน้ำ (สายพันธุ์ที่ดี/มีสาระสำคัญ)</a:t>
            </a:r>
            <a:br>
              <a:rPr lang="th-TH" sz="3600" b="1" dirty="0" smtClean="0">
                <a:latin typeface="TH SarabunPSK" pitchFamily="34" charset="-34"/>
                <a:cs typeface="TH SarabunPSK" pitchFamily="34" charset="-34"/>
              </a:rPr>
            </a:br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  - กลางน้ำ (แปรรูป/ปลอดภัย/</a:t>
            </a:r>
            <a:r>
              <a:rPr lang="en-US" sz="3600" b="1" dirty="0" smtClean="0">
                <a:latin typeface="TH SarabunPSK" pitchFamily="34" charset="-34"/>
                <a:cs typeface="TH SarabunPSK" pitchFamily="34" charset="-34"/>
              </a:rPr>
              <a:t>GMP</a:t>
            </a:r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)</a:t>
            </a:r>
            <a:br>
              <a:rPr lang="th-TH" sz="3600" b="1" dirty="0" smtClean="0">
                <a:latin typeface="TH SarabunPSK" pitchFamily="34" charset="-34"/>
                <a:cs typeface="TH SarabunPSK" pitchFamily="34" charset="-34"/>
              </a:rPr>
            </a:br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  - ปลายน้ำ (คุณภาพยาใน รพ./ใช้ในโรงแรม /ผู้บริโภค ฯลฯ)</a:t>
            </a:r>
            <a:endParaRPr lang="th-TH" sz="3600" b="1" dirty="0"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866900" y="365125"/>
            <a:ext cx="9486900" cy="1325563"/>
          </a:xfrm>
        </p:spPr>
        <p:txBody>
          <a:bodyPr>
            <a:normAutofit/>
          </a:bodyPr>
          <a:lstStyle/>
          <a:p>
            <a:r>
              <a:rPr lang="th-TH" sz="6000" b="1" dirty="0" smtClean="0">
                <a:latin typeface="TH SarabunPSK" pitchFamily="34" charset="-34"/>
                <a:cs typeface="TH SarabunPSK" pitchFamily="34" charset="-34"/>
              </a:rPr>
              <a:t>โครงการพัฒนา</a:t>
            </a:r>
            <a:r>
              <a:rPr lang="th-TH" sz="6000" b="1" dirty="0" smtClean="0">
                <a:latin typeface="TH SarabunPSK" pitchFamily="34" charset="-34"/>
                <a:cs typeface="TH SarabunPSK" pitchFamily="34" charset="-34"/>
              </a:rPr>
              <a:t>ผู้ประกอบการ </a:t>
            </a:r>
            <a:r>
              <a:rPr lang="en-US" sz="6000" b="1" dirty="0" smtClean="0">
                <a:latin typeface="TH SarabunPSK" pitchFamily="34" charset="-34"/>
                <a:cs typeface="TH SarabunPSK" pitchFamily="34" charset="-34"/>
              </a:rPr>
              <a:t>OTOP/SME</a:t>
            </a:r>
            <a:endParaRPr lang="th-TH" sz="60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1524000" y="1825625"/>
            <a:ext cx="3390900" cy="4351338"/>
          </a:xfrm>
        </p:spPr>
        <p:txBody>
          <a:bodyPr>
            <a:normAutofit/>
          </a:bodyPr>
          <a:lstStyle/>
          <a:p>
            <a:r>
              <a:rPr lang="th-TH" sz="4800" b="1" dirty="0" smtClean="0">
                <a:latin typeface="TH SarabunPSK" pitchFamily="34" charset="-34"/>
                <a:cs typeface="TH SarabunPSK" pitchFamily="34" charset="-34"/>
              </a:rPr>
              <a:t>อาหาร</a:t>
            </a:r>
          </a:p>
          <a:p>
            <a:r>
              <a:rPr lang="th-TH" sz="4800" b="1" dirty="0" smtClean="0">
                <a:latin typeface="TH SarabunPSK" pitchFamily="34" charset="-34"/>
                <a:cs typeface="TH SarabunPSK" pitchFamily="34" charset="-34"/>
              </a:rPr>
              <a:t>เครื่องดื่ม</a:t>
            </a:r>
          </a:p>
          <a:p>
            <a:r>
              <a:rPr lang="th-TH" sz="4800" b="1" dirty="0" smtClean="0">
                <a:latin typeface="TH SarabunPSK" pitchFamily="34" charset="-34"/>
                <a:cs typeface="TH SarabunPSK" pitchFamily="34" charset="-34"/>
              </a:rPr>
              <a:t>เครื่องสำอาง</a:t>
            </a:r>
          </a:p>
          <a:p>
            <a:r>
              <a:rPr lang="th-TH" sz="4800" b="1" dirty="0" smtClean="0">
                <a:latin typeface="TH SarabunPSK" pitchFamily="34" charset="-34"/>
                <a:cs typeface="TH SarabunPSK" pitchFamily="34" charset="-34"/>
              </a:rPr>
              <a:t>ยาสมุนไพร</a:t>
            </a:r>
            <a:endParaRPr lang="th-TH" sz="48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67350" y="2038350"/>
            <a:ext cx="350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dirty="0"/>
          </a:p>
        </p:txBody>
      </p:sp>
      <p:pic>
        <p:nvPicPr>
          <p:cNvPr id="1026" name="Picture 2" descr="D:\กพว เกตุ\นำเสนอรองจารุวรรณ 28 มิถุนายน 2561\นำเสนอรองจารุวรรณ 28 มิ.ย.61\รวมรูป\1780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33900" y="1600200"/>
            <a:ext cx="7143750" cy="4914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2000250" y="365125"/>
            <a:ext cx="9353550" cy="1325563"/>
          </a:xfrm>
        </p:spPr>
        <p:txBody>
          <a:bodyPr>
            <a:normAutofit/>
          </a:bodyPr>
          <a:lstStyle/>
          <a:p>
            <a:r>
              <a:rPr lang="th-TH" sz="5400" b="1" dirty="0" smtClean="0">
                <a:latin typeface="TH SarabunPSK" pitchFamily="34" charset="-34"/>
                <a:cs typeface="TH SarabunPSK" pitchFamily="34" charset="-34"/>
              </a:rPr>
              <a:t>โครงการ</a:t>
            </a:r>
            <a:r>
              <a:rPr lang="th-TH" sz="5400" b="1" dirty="0" err="1" smtClean="0">
                <a:latin typeface="TH SarabunPSK" pitchFamily="34" charset="-34"/>
                <a:cs typeface="TH SarabunPSK" pitchFamily="34" charset="-34"/>
              </a:rPr>
              <a:t>บูรณา</a:t>
            </a:r>
            <a:r>
              <a:rPr lang="th-TH" sz="5400" b="1" dirty="0" smtClean="0">
                <a:latin typeface="TH SarabunPSK" pitchFamily="34" charset="-34"/>
                <a:cs typeface="TH SarabunPSK" pitchFamily="34" charset="-34"/>
              </a:rPr>
              <a:t>การด้าน</a:t>
            </a:r>
            <a:r>
              <a:rPr lang="th-TH" sz="5400" b="1" dirty="0" err="1" smtClean="0">
                <a:latin typeface="TH SarabunPSK" pitchFamily="34" charset="-34"/>
                <a:cs typeface="TH SarabunPSK" pitchFamily="34" charset="-34"/>
              </a:rPr>
              <a:t>ยาเสพติด</a:t>
            </a:r>
            <a:r>
              <a:rPr lang="th-TH" sz="5400" b="1" dirty="0" smtClean="0">
                <a:latin typeface="TH SarabunPSK" pitchFamily="34" charset="-34"/>
                <a:cs typeface="TH SarabunPSK" pitchFamily="34" charset="-34"/>
              </a:rPr>
              <a:t>และพิษวิทยา</a:t>
            </a:r>
            <a:endParaRPr lang="th-TH" sz="54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1581150" y="1825625"/>
            <a:ext cx="9772650" cy="4351338"/>
          </a:xfrm>
        </p:spPr>
        <p:txBody>
          <a:bodyPr>
            <a:normAutofit/>
          </a:bodyPr>
          <a:lstStyle/>
          <a:p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ตรวจวิเคราะห์</a:t>
            </a:r>
            <a:r>
              <a:rPr lang="th-TH" sz="3600" b="1" dirty="0" err="1" smtClean="0">
                <a:latin typeface="TH SarabunPSK" pitchFamily="34" charset="-34"/>
                <a:cs typeface="TH SarabunPSK" pitchFamily="34" charset="-34"/>
              </a:rPr>
              <a:t>ยาเสพติด</a:t>
            </a:r>
            <a:endParaRPr lang="th-TH" sz="3600" b="1" dirty="0" smtClean="0">
              <a:latin typeface="TH SarabunPSK" pitchFamily="34" charset="-34"/>
              <a:cs typeface="TH SarabunPSK" pitchFamily="34" charset="-34"/>
            </a:endParaRPr>
          </a:p>
          <a:p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ตรวจปัสสาวะ</a:t>
            </a:r>
          </a:p>
          <a:p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ตรวจแอลกอฮอล์ในเลือด </a:t>
            </a:r>
          </a:p>
          <a:p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ฯลฯ</a:t>
            </a:r>
            <a:endParaRPr lang="th-TH" sz="3600" b="1" dirty="0"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924050" y="365125"/>
            <a:ext cx="9429750" cy="1325563"/>
          </a:xfrm>
        </p:spPr>
        <p:txBody>
          <a:bodyPr/>
          <a:lstStyle/>
          <a:p>
            <a:r>
              <a:rPr lang="th-TH" sz="5400" b="1" dirty="0" smtClean="0">
                <a:latin typeface="TH SarabunPSK" pitchFamily="34" charset="-34"/>
                <a:cs typeface="TH SarabunPSK" pitchFamily="34" charset="-34"/>
              </a:rPr>
              <a:t>โครงการ</a:t>
            </a:r>
            <a:r>
              <a:rPr lang="th-TH" sz="5400" b="1" dirty="0" err="1" smtClean="0">
                <a:latin typeface="TH SarabunPSK" pitchFamily="34" charset="-34"/>
                <a:cs typeface="TH SarabunPSK" pitchFamily="34" charset="-34"/>
              </a:rPr>
              <a:t>บูรณา</a:t>
            </a:r>
            <a:r>
              <a:rPr lang="th-TH" sz="5400" b="1" dirty="0" smtClean="0">
                <a:latin typeface="TH SarabunPSK" pitchFamily="34" charset="-34"/>
                <a:cs typeface="TH SarabunPSK" pitchFamily="34" charset="-34"/>
              </a:rPr>
              <a:t>การอาหารปลอดภัย</a:t>
            </a:r>
            <a:endParaRPr lang="th-TH" sz="54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1581150" y="1825625"/>
            <a:ext cx="9772650" cy="4351338"/>
          </a:xfrm>
        </p:spPr>
        <p:txBody>
          <a:bodyPr>
            <a:normAutofit/>
          </a:bodyPr>
          <a:lstStyle/>
          <a:p>
            <a:r>
              <a:rPr lang="th-TH" sz="4000" b="1" dirty="0" smtClean="0">
                <a:latin typeface="TH SarabunPSK" pitchFamily="34" charset="-34"/>
                <a:cs typeface="TH SarabunPSK" pitchFamily="34" charset="-34"/>
              </a:rPr>
              <a:t>น้ำดื่มประชารัฐ</a:t>
            </a:r>
          </a:p>
          <a:p>
            <a:r>
              <a:rPr lang="th-TH" sz="4000" b="1" dirty="0" smtClean="0">
                <a:latin typeface="TH SarabunPSK" pitchFamily="34" charset="-34"/>
                <a:cs typeface="TH SarabunPSK" pitchFamily="34" charset="-34"/>
              </a:rPr>
              <a:t>อาหารปลอดภัยในโรงพยาบาล</a:t>
            </a:r>
            <a:br>
              <a:rPr lang="th-TH" sz="4000" b="1" dirty="0" smtClean="0">
                <a:latin typeface="TH SarabunPSK" pitchFamily="34" charset="-34"/>
                <a:cs typeface="TH SarabunPSK" pitchFamily="34" charset="-34"/>
              </a:rPr>
            </a:br>
            <a:r>
              <a:rPr lang="th-TH" sz="4000" b="1" dirty="0" smtClean="0">
                <a:latin typeface="TH SarabunPSK" pitchFamily="34" charset="-34"/>
                <a:cs typeface="TH SarabunPSK" pitchFamily="34" charset="-34"/>
              </a:rPr>
              <a:t>(ยาฆ่าแมลงตกค้าง)</a:t>
            </a:r>
          </a:p>
          <a:p>
            <a:r>
              <a:rPr lang="th-TH" sz="4000" b="1" dirty="0" smtClean="0">
                <a:latin typeface="TH SarabunPSK" pitchFamily="34" charset="-34"/>
                <a:cs typeface="TH SarabunPSK" pitchFamily="34" charset="-34"/>
              </a:rPr>
              <a:t>ตลาดค้าส่งมาตรฐาน (คัดแยก ตัดแต่ง)/แลบในตลาดค้าส่ง</a:t>
            </a:r>
          </a:p>
          <a:p>
            <a:r>
              <a:rPr lang="th-TH" sz="4000" b="1" dirty="0" smtClean="0">
                <a:latin typeface="TH SarabunPSK" pitchFamily="34" charset="-34"/>
                <a:cs typeface="TH SarabunPSK" pitchFamily="34" charset="-34"/>
              </a:rPr>
              <a:t>พัฒนาผู้ประกอบการ </a:t>
            </a:r>
            <a:r>
              <a:rPr lang="en-US" sz="4000" b="1" dirty="0" smtClean="0">
                <a:latin typeface="TH SarabunPSK" pitchFamily="34" charset="-34"/>
                <a:cs typeface="TH SarabunPSK" pitchFamily="34" charset="-34"/>
              </a:rPr>
              <a:t>OTOP/SMEs</a:t>
            </a:r>
          </a:p>
          <a:p>
            <a:r>
              <a:rPr lang="th-TH" sz="4000" b="1" dirty="0" smtClean="0">
                <a:latin typeface="TH SarabunPSK" pitchFamily="34" charset="-34"/>
                <a:cs typeface="TH SarabunPSK" pitchFamily="34" charset="-34"/>
              </a:rPr>
              <a:t>ประเมินความเสี่ยงด้านอาหาร</a:t>
            </a:r>
            <a:endParaRPr lang="th-TH" sz="4000" b="1" dirty="0"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866900" y="365125"/>
            <a:ext cx="9486900" cy="1325563"/>
          </a:xfrm>
        </p:spPr>
        <p:txBody>
          <a:bodyPr/>
          <a:lstStyle/>
          <a:p>
            <a:r>
              <a:rPr lang="th-TH" sz="5400" b="1" dirty="0" smtClean="0">
                <a:latin typeface="TH SarabunPSK" pitchFamily="34" charset="-34"/>
                <a:cs typeface="TH SarabunPSK" pitchFamily="34" charset="-34"/>
              </a:rPr>
              <a:t>โครงการด้านชันสูตรสาธารณสุข</a:t>
            </a:r>
            <a:endParaRPr lang="th-TH" sz="54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1714500" y="1825625"/>
            <a:ext cx="9639300" cy="4351338"/>
          </a:xfrm>
        </p:spPr>
        <p:txBody>
          <a:bodyPr>
            <a:normAutofit/>
          </a:bodyPr>
          <a:lstStyle/>
          <a:p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ตอบโต้ภาวะฉุกเฉิน/ระบาด</a:t>
            </a:r>
          </a:p>
          <a:p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ประเมิน </a:t>
            </a:r>
            <a:r>
              <a:rPr lang="en-US" sz="3600" b="1" dirty="0" smtClean="0">
                <a:latin typeface="TH SarabunPSK" pitchFamily="34" charset="-34"/>
                <a:cs typeface="TH SarabunPSK" pitchFamily="34" charset="-34"/>
              </a:rPr>
              <a:t>PT HIV </a:t>
            </a:r>
            <a:r>
              <a:rPr lang="en-US" sz="3600" b="1" dirty="0" err="1" smtClean="0">
                <a:latin typeface="TH SarabunPSK" pitchFamily="34" charset="-34"/>
                <a:cs typeface="TH SarabunPSK" pitchFamily="34" charset="-34"/>
              </a:rPr>
              <a:t>Seology</a:t>
            </a:r>
            <a:r>
              <a:rPr lang="en-US" sz="3600" b="1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แห่งชาติ ภาคตะวันออกเฉียงเหนือ</a:t>
            </a:r>
          </a:p>
          <a:p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เชื้อดื้อยา </a:t>
            </a:r>
            <a:r>
              <a:rPr lang="en-US" sz="3600" b="1" dirty="0" smtClean="0">
                <a:latin typeface="TH SarabunPSK" pitchFamily="34" charset="-34"/>
                <a:cs typeface="TH SarabunPSK" pitchFamily="34" charset="-34"/>
              </a:rPr>
              <a:t>AMR</a:t>
            </a:r>
          </a:p>
          <a:p>
            <a:r>
              <a:rPr lang="th-TH" sz="3600" b="1" dirty="0" err="1" smtClean="0">
                <a:latin typeface="TH SarabunPSK" pitchFamily="34" charset="-34"/>
                <a:cs typeface="TH SarabunPSK" pitchFamily="34" charset="-34"/>
              </a:rPr>
              <a:t>ตรวจธาลัส</a:t>
            </a:r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ซีเมีย</a:t>
            </a:r>
          </a:p>
          <a:p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ไอโอดีนในหญิงตั้งครรภ์</a:t>
            </a:r>
          </a:p>
          <a:p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ฯลฯ</a:t>
            </a:r>
            <a:endParaRPr lang="th-TH" sz="3600" b="1" dirty="0"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2000250" y="0"/>
            <a:ext cx="9431338" cy="1325563"/>
          </a:xfrm>
        </p:spPr>
        <p:txBody>
          <a:bodyPr/>
          <a:lstStyle/>
          <a:p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ศูนย์วิทยาศาสตร์การแพทย์ ที่ </a:t>
            </a:r>
            <a:r>
              <a:rPr lang="en-US" b="1" dirty="0" smtClean="0">
                <a:latin typeface="TH SarabunPSK" pitchFamily="34" charset="-34"/>
                <a:cs typeface="TH SarabunPSK" pitchFamily="34" charset="-34"/>
              </a:rPr>
              <a:t>8 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อุดรธานี</a:t>
            </a:r>
            <a:endParaRPr lang="th-TH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1163638" y="1147763"/>
            <a:ext cx="5157787" cy="82391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th-TH" sz="3200" dirty="0" smtClean="0">
                <a:latin typeface="TH SarabunPSK" pitchFamily="34" charset="-34"/>
                <a:cs typeface="TH SarabunPSK" pitchFamily="34" charset="-34"/>
              </a:rPr>
              <a:t>        </a:t>
            </a:r>
            <a:r>
              <a:rPr lang="th-TH" sz="4000" dirty="0" smtClean="0">
                <a:latin typeface="TH SarabunPSK" pitchFamily="34" charset="-34"/>
                <a:cs typeface="TH SarabunPSK" pitchFamily="34" charset="-34"/>
              </a:rPr>
              <a:t>โครงการ</a:t>
            </a:r>
            <a:r>
              <a:rPr lang="th-TH" sz="4000" dirty="0" err="1" smtClean="0">
                <a:latin typeface="TH SarabunPSK" pitchFamily="34" charset="-34"/>
                <a:cs typeface="TH SarabunPSK" pitchFamily="34" charset="-34"/>
              </a:rPr>
              <a:t>บูรณา</a:t>
            </a:r>
            <a:r>
              <a:rPr lang="th-TH" sz="4000" dirty="0" smtClean="0">
                <a:latin typeface="TH SarabunPSK" pitchFamily="34" charset="-34"/>
                <a:cs typeface="TH SarabunPSK" pitchFamily="34" charset="-34"/>
              </a:rPr>
              <a:t>การ/ปกติ</a:t>
            </a:r>
            <a:endParaRPr lang="th-TH" sz="40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914400" y="2447924"/>
            <a:ext cx="5349875" cy="416242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พัฒนาคุณภาพ โรงพยาบาลสมเด็จพระยุพราชฯ</a:t>
            </a:r>
          </a:p>
          <a:p>
            <a:r>
              <a:rPr lang="th-TH" b="1" dirty="0" err="1" smtClean="0">
                <a:latin typeface="TH SarabunPSK" pitchFamily="34" charset="-34"/>
                <a:cs typeface="TH SarabunPSK" pitchFamily="34" charset="-34"/>
              </a:rPr>
              <a:t>บูรณา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การฐานข้อมูลเห็ดพิษ</a:t>
            </a:r>
          </a:p>
          <a:p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พัฒนาเครือข่ายวิทยาศาสตร์การแพทย์ชุมชน</a:t>
            </a:r>
          </a:p>
          <a:p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พัฒนาเครือข่ายแลบและรังสีเครื่องมือแพทย์</a:t>
            </a:r>
          </a:p>
          <a:p>
            <a:r>
              <a:rPr lang="th-TH" b="1" dirty="0" err="1" smtClean="0">
                <a:latin typeface="TH SarabunPSK" pitchFamily="34" charset="-34"/>
                <a:cs typeface="TH SarabunPSK" pitchFamily="34" charset="-34"/>
              </a:rPr>
              <a:t>บูรณา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การอาหารปลอดภัย</a:t>
            </a:r>
          </a:p>
          <a:p>
            <a:r>
              <a:rPr lang="th-TH" b="1" dirty="0" err="1" smtClean="0">
                <a:latin typeface="TH SarabunPSK" pitchFamily="34" charset="-34"/>
                <a:cs typeface="TH SarabunPSK" pitchFamily="34" charset="-34"/>
              </a:rPr>
              <a:t>บูรณา</a:t>
            </a:r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การด้านยาเสติด</a:t>
            </a:r>
          </a:p>
          <a:p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ยาสมุนไพร</a:t>
            </a:r>
          </a:p>
          <a:p>
            <a:r>
              <a:rPr lang="th-TH" b="1" dirty="0" smtClean="0">
                <a:latin typeface="TH SarabunPSK" pitchFamily="34" charset="-34"/>
                <a:cs typeface="TH SarabunPSK" pitchFamily="34" charset="-34"/>
              </a:rPr>
              <a:t>ตอบสนองปัญหาพื้นที่ (ระบาด เมืองสมุนไพรฯลฯ</a:t>
            </a:r>
            <a:r>
              <a:rPr lang="th-TH" dirty="0" smtClean="0"/>
              <a:t>)</a:t>
            </a:r>
          </a:p>
          <a:p>
            <a:endParaRPr lang="th-TH" dirty="0"/>
          </a:p>
        </p:txBody>
      </p:sp>
      <p:sp>
        <p:nvSpPr>
          <p:cNvPr id="5" name="ตัวยึดข้อความ 4"/>
          <p:cNvSpPr>
            <a:spLocks noGrp="1"/>
          </p:cNvSpPr>
          <p:nvPr>
            <p:ph type="body" sz="quarter" idx="3"/>
          </p:nvPr>
        </p:nvSpPr>
        <p:spPr>
          <a:xfrm>
            <a:off x="6534150" y="1166813"/>
            <a:ext cx="5183188" cy="823912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th-TH" sz="4000" dirty="0" smtClean="0">
                <a:latin typeface="TH SarabunPSK" pitchFamily="34" charset="-34"/>
                <a:cs typeface="TH SarabunPSK" pitchFamily="34" charset="-34"/>
              </a:rPr>
              <a:t>      การบริการทางวิชาการ</a:t>
            </a:r>
            <a:endParaRPr lang="th-TH" sz="40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6" name="ตัวยึดเนื้อหา 5"/>
          <p:cNvSpPr>
            <a:spLocks noGrp="1"/>
          </p:cNvSpPr>
          <p:nvPr>
            <p:ph sz="quarter" idx="4"/>
          </p:nvPr>
        </p:nvSpPr>
        <p:spPr>
          <a:xfrm>
            <a:off x="6534150" y="2390774"/>
            <a:ext cx="5183188" cy="420052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บริการตรวจวิเคราะห์ ด้านคุ้มครองผู้บริโภค</a:t>
            </a:r>
            <a:br>
              <a:rPr lang="th-TH" sz="3200" b="1" dirty="0" smtClean="0">
                <a:latin typeface="TH SarabunPSK" pitchFamily="34" charset="-34"/>
                <a:cs typeface="TH SarabunPSK" pitchFamily="34" charset="-34"/>
              </a:rPr>
            </a:br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(ยา อาหาร เครื่องสำอาง เครื่องมือแพทย์)</a:t>
            </a:r>
          </a:p>
          <a:p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ด้านชันสูตรสาธารณสุข</a:t>
            </a:r>
            <a:br>
              <a:rPr lang="th-TH" sz="3200" b="1" dirty="0" smtClean="0">
                <a:latin typeface="TH SarabunPSK" pitchFamily="34" charset="-34"/>
                <a:cs typeface="TH SarabunPSK" pitchFamily="34" charset="-34"/>
              </a:rPr>
            </a:br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(ไข้หวัดใหญ่ </a:t>
            </a:r>
            <a:r>
              <a:rPr lang="en-US" sz="3200" b="1" dirty="0" smtClean="0">
                <a:latin typeface="TH SarabunPSK" pitchFamily="34" charset="-34"/>
                <a:cs typeface="TH SarabunPSK" pitchFamily="34" charset="-34"/>
              </a:rPr>
              <a:t>SAR </a:t>
            </a:r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หวัดนก เอดส์ ไข้เลือดออก </a:t>
            </a:r>
            <a:r>
              <a:rPr lang="th-TH" sz="3200" b="1" dirty="0" err="1" smtClean="0">
                <a:latin typeface="TH SarabunPSK" pitchFamily="34" charset="-34"/>
                <a:cs typeface="TH SarabunPSK" pitchFamily="34" charset="-34"/>
              </a:rPr>
              <a:t>ธาลัส</a:t>
            </a:r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ซีเมีย ฯลฯ)</a:t>
            </a:r>
          </a:p>
          <a:p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รับนักศึกษาฝึกงาน</a:t>
            </a:r>
          </a:p>
          <a:p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งานวิจัยทางการแพทย์และสาธรณสุข</a:t>
            </a:r>
          </a:p>
          <a:p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พัฒนาสินค้า </a:t>
            </a:r>
            <a:r>
              <a:rPr lang="en-US" sz="3200" b="1" dirty="0" smtClean="0">
                <a:latin typeface="TH SarabunPSK" pitchFamily="34" charset="-34"/>
                <a:cs typeface="TH SarabunPSK" pitchFamily="34" charset="-34"/>
              </a:rPr>
              <a:t>OTOP/SMEs</a:t>
            </a:r>
            <a:endParaRPr lang="th-TH" sz="3200" b="1" dirty="0"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1752600" y="1123950"/>
            <a:ext cx="10439400" cy="4667250"/>
          </a:xfrm>
          <a:solidFill>
            <a:schemeClr val="bg1">
              <a:alpha val="62000"/>
            </a:schemeClr>
          </a:solidFill>
          <a:ln>
            <a:noFill/>
          </a:ln>
        </p:spPr>
        <p:txBody>
          <a:bodyPr>
            <a:normAutofit fontScale="90000"/>
          </a:bodyPr>
          <a:lstStyle/>
          <a:p>
            <a:pPr algn="l" eaLnBrk="1" hangingPunct="1"/>
            <a:r>
              <a:rPr lang="en-US" sz="5400" b="1" dirty="0" smtClean="0">
                <a:ln w="28575">
                  <a:noFill/>
                  <a:prstDash val="solid"/>
                </a:ln>
                <a:solidFill>
                  <a:srgbClr val="00206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1.</a:t>
            </a:r>
            <a:r>
              <a:rPr lang="th-TH" sz="5400" b="1" dirty="0" smtClean="0">
                <a:ln w="28575">
                  <a:noFill/>
                  <a:prstDash val="solid"/>
                </a:ln>
                <a:solidFill>
                  <a:srgbClr val="00206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โครงการธำรงรักษา พัฒนา สร้างเสริมความเข้มแข็งของระบบคุณภาพมาตรฐานห้องปฏิบัติการ</a:t>
            </a:r>
            <a:r>
              <a:rPr lang="th-TH" sz="5400" b="1" dirty="0">
                <a:ln w="28575">
                  <a:noFill/>
                  <a:prstDash val="solid"/>
                </a:ln>
                <a:solidFill>
                  <a:srgbClr val="00206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เทคนิคการแพทย์และรังสีวินิจฉัย</a:t>
            </a:r>
            <a:br>
              <a:rPr lang="th-TH" sz="5400" b="1" dirty="0">
                <a:ln w="28575">
                  <a:noFill/>
                  <a:prstDash val="solid"/>
                </a:ln>
                <a:solidFill>
                  <a:srgbClr val="00206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5400" b="1" dirty="0">
                <a:ln w="28575">
                  <a:noFill/>
                  <a:prstDash val="solid"/>
                </a:ln>
                <a:solidFill>
                  <a:srgbClr val="00206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โรงพยาบาลสมเด็จพระยุพราช </a:t>
            </a:r>
            <a:r>
              <a:rPr lang="th-TH" sz="5400" b="1" dirty="0" smtClean="0">
                <a:ln w="28575">
                  <a:noFill/>
                  <a:prstDash val="solid"/>
                </a:ln>
                <a:solidFill>
                  <a:srgbClr val="00206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โรงพยาบาลเฉลิมพระเกียรติ โรงพยาบาล</a:t>
            </a:r>
            <a:r>
              <a:rPr lang="th-TH" sz="5400" b="1" dirty="0" err="1" smtClean="0">
                <a:ln w="28575">
                  <a:noFill/>
                  <a:prstDash val="solid"/>
                </a:ln>
                <a:solidFill>
                  <a:srgbClr val="00206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ชัยพั</a:t>
            </a:r>
            <a:r>
              <a:rPr lang="th-TH" sz="5400" b="1" dirty="0" err="1" smtClean="0">
                <a:ln w="28575">
                  <a:noFill/>
                  <a:prstDash val="solid"/>
                </a:ln>
                <a:solidFill>
                  <a:srgbClr val="00206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ฒน์</a:t>
            </a:r>
            <a:r>
              <a:rPr lang="th-TH" sz="5400" b="1" dirty="0" smtClean="0">
                <a:ln w="28575">
                  <a:noFill/>
                  <a:prstDash val="solid"/>
                </a:ln>
                <a:solidFill>
                  <a:srgbClr val="00206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 โรงพยาบาลเทพรัตน์ราชานุ</a:t>
            </a:r>
            <a:r>
              <a:rPr lang="th-TH" sz="5400" b="1" dirty="0" err="1" smtClean="0">
                <a:ln w="28575">
                  <a:noFill/>
                  <a:prstDash val="solid"/>
                </a:ln>
                <a:solidFill>
                  <a:srgbClr val="00206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กูล</a:t>
            </a:r>
            <a:r>
              <a:rPr lang="th-TH" sz="5400" b="1" dirty="0" smtClean="0">
                <a:ln w="28575">
                  <a:noFill/>
                  <a:prstDash val="solid"/>
                </a:ln>
                <a:solidFill>
                  <a:srgbClr val="00206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/>
            </a:r>
            <a:br>
              <a:rPr lang="th-TH" sz="5400" b="1" dirty="0" smtClean="0">
                <a:ln w="28575">
                  <a:noFill/>
                  <a:prstDash val="solid"/>
                </a:ln>
                <a:solidFill>
                  <a:srgbClr val="00206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endParaRPr lang="th-TH" sz="5400" b="1" dirty="0">
              <a:ln w="28575">
                <a:noFill/>
                <a:prstDash val="solid"/>
              </a:ln>
              <a:solidFill>
                <a:srgbClr val="00206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0491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4802187"/>
          </a:xfrm>
        </p:spPr>
        <p:txBody>
          <a:bodyPr>
            <a:noAutofit/>
          </a:bodyPr>
          <a:lstStyle/>
          <a:p>
            <a:r>
              <a:rPr lang="th-TH" sz="40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ปีงบประมาณ 2561 ศูนย์วิทยาศาสตร์การแพทย์  ได้จัดทำโครงการ</a:t>
            </a:r>
            <a:r>
              <a:rPr lang="th-TH" sz="4000" b="1" dirty="0" err="1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บูรณา</a:t>
            </a:r>
            <a:r>
              <a:rPr lang="th-TH" sz="40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การเพื่อเฉลิมพระเกียรติ ถวายแด่สมเด็จพระเจ้าอยู่หัวฯ  เพื่อเสริมสร้างคุณภาพมาตรฐานของห้องปฏิบัติการทางการแพทย์ และรังสีวินิจฉัยให้แก่โรงพยาบาลสมเด็จพระยุพราชทั้ง 21 แห่งทั่วประเทศนั้น ผลการดำเนินงานในปีงบประมาณ 2561 ห้องปฏิบัติการทางการแพทย์ผ่านการรับรองตามมาตรฐาน </a:t>
            </a:r>
            <a:r>
              <a:rPr lang="en-US" sz="40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ISO 15189:2012 </a:t>
            </a:r>
            <a:r>
              <a:rPr lang="th-TH" sz="40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ทุกรายการทดสอบที่เปิดให้บริการจำนวน 9 แห่ง และห้องปฏิบัติการรังสีวินิจฉัยผ่านการรับรองตามมาตรฐานห้องปฏิบัติการรังสีวินิจฉัย กระทรวงสาธารณสุข ทั้ง 21 แห่ง</a:t>
            </a:r>
            <a:endParaRPr lang="th-TH" sz="4000" dirty="0"/>
          </a:p>
        </p:txBody>
      </p:sp>
    </p:spTree>
    <p:extLst>
      <p:ext uri="{BB962C8B-B14F-4D97-AF65-F5344CB8AC3E}">
        <p14:creationId xmlns="" xmlns:p14="http://schemas.microsoft.com/office/powerpoint/2010/main" val="1557421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322263"/>
            <a:ext cx="10115550" cy="1849437"/>
          </a:xfrm>
        </p:spPr>
        <p:txBody>
          <a:bodyPr>
            <a:noAutofit/>
          </a:bodyPr>
          <a:lstStyle/>
          <a:p>
            <a:r>
              <a:rPr lang="th-TH" sz="48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พิธีลงนามความร่วมมือทางวิชาการ (</a:t>
            </a:r>
            <a:r>
              <a:rPr lang="en-US" sz="48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MOU</a:t>
            </a:r>
            <a:r>
              <a:rPr lang="th-TH" sz="48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) ระหว่างมูลนิธิโรงพยาบาลสมเด็จพระยุพราช   กับกรมวิทยาศาสตร์การแพทย์เมื่อวันที่  </a:t>
            </a:r>
            <a:r>
              <a:rPr lang="en-US" sz="48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13 </a:t>
            </a:r>
            <a:r>
              <a:rPr lang="th-TH" sz="48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กรกฎาคม </a:t>
            </a:r>
            <a:r>
              <a:rPr lang="en-US" sz="48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2561</a:t>
            </a:r>
            <a:endParaRPr lang="th-TH" sz="4800" dirty="0"/>
          </a:p>
        </p:txBody>
      </p:sp>
      <p:pic>
        <p:nvPicPr>
          <p:cNvPr id="4" name="Picture 8">
            <a:extLst>
              <a:ext uri="{FF2B5EF4-FFF2-40B4-BE49-F238E27FC236}">
                <a16:creationId xmlns:a16="http://schemas.microsoft.com/office/drawing/2014/main" xmlns="" id="{DF64F402-4CB5-4F53-AD9A-D858B3188C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502368" y="2324100"/>
            <a:ext cx="7270282" cy="39927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795826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ชื่อเรื่อง 5"/>
          <p:cNvSpPr txBox="1">
            <a:spLocks/>
          </p:cNvSpPr>
          <p:nvPr/>
        </p:nvSpPr>
        <p:spPr>
          <a:xfrm>
            <a:off x="1" y="102476"/>
            <a:ext cx="12191999" cy="1033264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h-TH" sz="4800" b="1" dirty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ผลลัพธ์ที่ได้รับ</a:t>
            </a:r>
          </a:p>
        </p:txBody>
      </p:sp>
      <p:pic>
        <p:nvPicPr>
          <p:cNvPr id="5" name="รูปภาพ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05453" y="6445"/>
            <a:ext cx="1224136" cy="1396997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259306" y="1514902"/>
            <a:ext cx="2756848" cy="5036024"/>
          </a:xfrm>
          <a:prstGeom prst="roundRect">
            <a:avLst>
              <a:gd name="adj" fmla="val 9496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1" name="Rounded Rectangle 10"/>
          <p:cNvSpPr/>
          <p:nvPr/>
        </p:nvSpPr>
        <p:spPr>
          <a:xfrm>
            <a:off x="3236791" y="1514902"/>
            <a:ext cx="2756848" cy="5036024"/>
          </a:xfrm>
          <a:prstGeom prst="roundRect">
            <a:avLst>
              <a:gd name="adj" fmla="val 9496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2" name="Rounded Rectangle 11"/>
          <p:cNvSpPr/>
          <p:nvPr/>
        </p:nvSpPr>
        <p:spPr>
          <a:xfrm>
            <a:off x="6265392" y="1514902"/>
            <a:ext cx="2756848" cy="5036024"/>
          </a:xfrm>
          <a:prstGeom prst="roundRect">
            <a:avLst>
              <a:gd name="adj" fmla="val 9496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3" name="Rounded Rectangle 12"/>
          <p:cNvSpPr/>
          <p:nvPr/>
        </p:nvSpPr>
        <p:spPr>
          <a:xfrm>
            <a:off x="9136007" y="1514902"/>
            <a:ext cx="2756848" cy="5036024"/>
          </a:xfrm>
          <a:prstGeom prst="roundRect">
            <a:avLst>
              <a:gd name="adj" fmla="val 9496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4" name="Rectangle 13"/>
          <p:cNvSpPr/>
          <p:nvPr/>
        </p:nvSpPr>
        <p:spPr>
          <a:xfrm>
            <a:off x="385792" y="3134606"/>
            <a:ext cx="253570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thaiDist"/>
            <a:r>
              <a:rPr lang="th-TH" sz="2500" b="1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โรงพยาบาลสมเด็จพระยุพราช 21 แห่ง ได้รับการพัฒนาและผ่านการรับรองระบบคุณภาพตามมาตรฐานสากล </a:t>
            </a:r>
            <a:r>
              <a:rPr lang="en-US" sz="2500" b="1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ISO 15189</a:t>
            </a:r>
            <a:r>
              <a:rPr lang="th-TH" sz="2500" b="1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และมาตรฐานห้องปฏิบัติการรังสีวินิจฉัย กระทรวงสาธารณสุข</a:t>
            </a:r>
          </a:p>
        </p:txBody>
      </p:sp>
      <p:sp>
        <p:nvSpPr>
          <p:cNvPr id="15" name="Rectangle 14"/>
          <p:cNvSpPr/>
          <p:nvPr/>
        </p:nvSpPr>
        <p:spPr>
          <a:xfrm>
            <a:off x="9117272" y="2997118"/>
            <a:ext cx="2645394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thaiDist"/>
            <a:r>
              <a:rPr lang="th-TH" sz="2500" b="1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- สร้างความมั่นคงทางสุขภาพของประชาชน</a:t>
            </a:r>
          </a:p>
          <a:p>
            <a:pPr algn="thaiDist"/>
            <a:r>
              <a:rPr lang="th-TH" sz="2500" b="1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- การดูแลสุขภาพให้มีมาตรฐานด้วยการพัฒนามาตรฐานห้องปฏิบัติการ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243142" y="3073062"/>
            <a:ext cx="275684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thaiDist"/>
            <a:r>
              <a:rPr lang="th-TH" sz="2500" b="1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ประชาชนได้รับบริการตรวจวิเคราะห์จากห้องปฏิบัติการเทคนิคการแพทย์ ห้องปฏิบัติการรังสีวินิจฉัยที่มีคุณภาพมาตรฐานเดียวกันทั่วถึง เท่าเทียม เสมอภาค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285958" y="3056301"/>
            <a:ext cx="2687446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thaiDist"/>
            <a:r>
              <a:rPr lang="th-TH" sz="2500" b="1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ป็นต้นแบบในการพัฒนาเครือข่ายห้องปฏิบัติการเทคนิคการแพทย์และห้องปฏิบัติการรังสีวินิจฉัยแก่โรงพยาบาลชุมชนทุกแห่ง</a:t>
            </a:r>
            <a:endParaRPr lang="en-US" sz="2500" b="1" dirty="0">
              <a:solidFill>
                <a:schemeClr val="bg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-1" y="1547882"/>
            <a:ext cx="12191999" cy="1449236"/>
          </a:xfrm>
          <a:prstGeom prst="rect">
            <a:avLst/>
          </a:prstGeom>
          <a:solidFill>
            <a:schemeClr val="bg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3" name="Oval 22"/>
          <p:cNvSpPr/>
          <p:nvPr/>
        </p:nvSpPr>
        <p:spPr>
          <a:xfrm>
            <a:off x="1049590" y="1667516"/>
            <a:ext cx="1203576" cy="1203576"/>
          </a:xfrm>
          <a:prstGeom prst="ellipse">
            <a:avLst/>
          </a:prstGeom>
          <a:solidFill>
            <a:srgbClr val="FEC3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5" name="Oval 24"/>
          <p:cNvSpPr/>
          <p:nvPr/>
        </p:nvSpPr>
        <p:spPr>
          <a:xfrm>
            <a:off x="4027075" y="1640348"/>
            <a:ext cx="1203576" cy="1203576"/>
          </a:xfrm>
          <a:prstGeom prst="ellipse">
            <a:avLst/>
          </a:prstGeom>
          <a:solidFill>
            <a:srgbClr val="FEC3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6" name="Oval 25"/>
          <p:cNvSpPr/>
          <p:nvPr/>
        </p:nvSpPr>
        <p:spPr>
          <a:xfrm>
            <a:off x="7004560" y="1640348"/>
            <a:ext cx="1203576" cy="1203576"/>
          </a:xfrm>
          <a:prstGeom prst="ellipse">
            <a:avLst/>
          </a:prstGeom>
          <a:solidFill>
            <a:srgbClr val="FEC3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7" name="Oval 26"/>
          <p:cNvSpPr/>
          <p:nvPr/>
        </p:nvSpPr>
        <p:spPr>
          <a:xfrm>
            <a:off x="9986663" y="1667515"/>
            <a:ext cx="1203576" cy="1203576"/>
          </a:xfrm>
          <a:prstGeom prst="ellipse">
            <a:avLst/>
          </a:prstGeom>
          <a:solidFill>
            <a:srgbClr val="FEC3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0" b="100000" l="2716" r="95048">
                        <a14:foregroundMark x1="36262" y1="7508" x2="41693" y2="11821"/>
                        <a14:foregroundMark x1="70447" y1="69649" x2="79712" y2="85783"/>
                        <a14:foregroundMark x1="79393" y1="67891" x2="85463" y2="80511"/>
                        <a14:foregroundMark x1="61182" y1="79233" x2="68850" y2="91693"/>
                        <a14:foregroundMark x1="20927" y1="33546" x2="56230" y2="65495"/>
                        <a14:foregroundMark x1="49521" y1="31629" x2="26837" y2="824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01028" y="1841468"/>
            <a:ext cx="855670" cy="85567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0" b="98571" l="10000" r="90000">
                        <a14:foregroundMark x1="33083" y1="11587" x2="36500" y2="16032"/>
                        <a14:foregroundMark x1="64417" y1="10635" x2="67250" y2="17302"/>
                        <a14:foregroundMark x1="50250" y1="52540" x2="51833" y2="47143"/>
                        <a14:backgroundMark x1="29250" y1="50476" x2="29750" y2="44444"/>
                        <a14:backgroundMark x1="41667" y1="51270" x2="40583" y2="44127"/>
                        <a14:backgroundMark x1="64833" y1="80000" x2="65000" y2="71587"/>
                        <a14:backgroundMark x1="50167" y1="93651" x2="50417" y2="874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60709" y="1864780"/>
            <a:ext cx="1525384" cy="800826"/>
          </a:xfrm>
          <a:prstGeom prst="rect">
            <a:avLst/>
          </a:prstGeom>
        </p:spPr>
      </p:pic>
      <p:pic>
        <p:nvPicPr>
          <p:cNvPr id="1026" name="Picture 2" descr="http://freeflaticons.com/wp-content/uploads/2014/09/microscope-copy-1411305122n4kg8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0026" y="1792513"/>
            <a:ext cx="85725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d30y9cdsu7xlg0.cloudfront.net/png/53696-200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118292" y="1881996"/>
            <a:ext cx="940318" cy="940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7097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82874" y="2543201"/>
            <a:ext cx="1075319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4000" indent="-360000">
              <a:spcBef>
                <a:spcPts val="600"/>
              </a:spcBef>
              <a:spcAft>
                <a:spcPts val="600"/>
              </a:spcAft>
              <a:buFont typeface="Wingdings" charset="2"/>
              <a:buChar char="v"/>
            </a:pPr>
            <a:r>
              <a:rPr lang="th-TH" sz="4000" b="1" dirty="0">
                <a:ln w="50800"/>
                <a:latin typeface="TH SarabunPSK" panose="020B0500040200020003" pitchFamily="34" charset="-34"/>
                <a:cs typeface="TH SarabunPSK" panose="020B0500040200020003" pitchFamily="34" charset="-34"/>
              </a:rPr>
              <a:t>การเกิดอาหารเป็นพิษจากการรับประทานเห็ด</a:t>
            </a:r>
            <a:r>
              <a:rPr lang="th-TH" sz="4000" b="1" dirty="0" smtClean="0">
                <a:ln w="50800"/>
                <a:latin typeface="TH SarabunPSK" panose="020B0500040200020003" pitchFamily="34" charset="-34"/>
                <a:cs typeface="TH SarabunPSK" panose="020B0500040200020003" pitchFamily="34" charset="-34"/>
              </a:rPr>
              <a:t>พิษ</a:t>
            </a:r>
            <a:r>
              <a:rPr lang="th-TH" sz="40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ในร</a:t>
            </a:r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อบ </a:t>
            </a:r>
            <a:r>
              <a:rPr lang="en-US" sz="40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12 </a:t>
            </a:r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ปี </a:t>
            </a:r>
            <a:r>
              <a:rPr lang="th-TH" sz="40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en-US" sz="40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2548-2560) </a:t>
            </a:r>
            <a:r>
              <a:rPr lang="th-TH" sz="40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พบ</a:t>
            </a:r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ผู้ป่วยเฉลี่ย </a:t>
            </a:r>
            <a:r>
              <a:rPr lang="en-US" sz="40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1,300-1,500 </a:t>
            </a:r>
            <a:r>
              <a:rPr lang="th-TH" sz="40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ราย/ปี มีผู้เสียชีวิต </a:t>
            </a:r>
            <a: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10 </a:t>
            </a:r>
            <a:r>
              <a:rPr lang="th-TH" sz="40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-</a:t>
            </a:r>
            <a:r>
              <a:rPr lang="en-US" sz="40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20 </a:t>
            </a:r>
            <a:r>
              <a:rPr lang="th-TH" sz="40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ราย</a:t>
            </a:r>
            <a:endParaRPr lang="th-TH" sz="4000" b="1" dirty="0">
              <a:ln w="50800"/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144000" indent="-360000">
              <a:spcBef>
                <a:spcPts val="600"/>
              </a:spcBef>
              <a:spcAft>
                <a:spcPts val="600"/>
              </a:spcAft>
              <a:buFont typeface="Wingdings" charset="2"/>
              <a:buChar char="v"/>
            </a:pPr>
            <a:r>
              <a:rPr lang="th-TH" sz="4000" b="1" dirty="0" smtClean="0">
                <a:ln w="50800"/>
                <a:latin typeface="TH SarabunPSK" panose="020B0500040200020003" pitchFamily="34" charset="-34"/>
                <a:cs typeface="TH SarabunPSK" panose="020B0500040200020003" pitchFamily="34" charset="-34"/>
              </a:rPr>
              <a:t>พบในพื้นที่ภาคเหนือ</a:t>
            </a:r>
            <a:r>
              <a:rPr lang="th-TH" sz="4000" b="1" dirty="0">
                <a:ln w="50800"/>
                <a:latin typeface="TH SarabunPSK" panose="020B0500040200020003" pitchFamily="34" charset="-34"/>
                <a:cs typeface="TH SarabunPSK" panose="020B0500040200020003" pitchFamily="34" charset="-34"/>
              </a:rPr>
              <a:t>และ</a:t>
            </a:r>
            <a:r>
              <a:rPr lang="th-TH" sz="4000" b="1" dirty="0" smtClean="0">
                <a:ln w="50800"/>
                <a:latin typeface="TH SarabunPSK" panose="020B0500040200020003" pitchFamily="34" charset="-34"/>
                <a:cs typeface="TH SarabunPSK" panose="020B0500040200020003" pitchFamily="34" charset="-34"/>
              </a:rPr>
              <a:t>ภาคตะวันออกเฉียงเหนือ ช่วง </a:t>
            </a:r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พฤษภาคม</a:t>
            </a:r>
            <a:r>
              <a:rPr lang="th-TH" sz="40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-สิงหาคม</a:t>
            </a:r>
            <a:r>
              <a:rPr lang="th-TH" sz="4000" b="1" dirty="0" smtClean="0">
                <a:ln w="50800"/>
                <a:latin typeface="TH SarabunPSK" panose="020B0500040200020003" pitchFamily="34" charset="-34"/>
                <a:cs typeface="TH SarabunPSK" panose="020B0500040200020003" pitchFamily="34" charset="-34"/>
              </a:rPr>
              <a:t> ของฤดูฝน</a:t>
            </a:r>
          </a:p>
          <a:p>
            <a:pPr marL="144000" indent="-360000">
              <a:spcBef>
                <a:spcPts val="600"/>
              </a:spcBef>
              <a:spcAft>
                <a:spcPts val="600"/>
              </a:spcAft>
              <a:buFont typeface="Wingdings" charset="2"/>
              <a:buChar char="v"/>
            </a:pPr>
            <a:r>
              <a:rPr lang="th-TH" sz="4000" b="1" dirty="0" smtClean="0">
                <a:ln w="50800"/>
                <a:latin typeface="TH SarabunPSK" panose="020B0500040200020003" pitchFamily="34" charset="-34"/>
                <a:cs typeface="TH SarabunPSK" panose="020B0500040200020003" pitchFamily="34" charset="-34"/>
              </a:rPr>
              <a:t>ไม่มีการรวบรวมข้อมูล/คู่มือที่ง่ายการคัดเลือกหรือคัดแยก</a:t>
            </a:r>
            <a:r>
              <a:rPr lang="th-TH" sz="4000" b="1" dirty="0">
                <a:ln w="50800"/>
                <a:latin typeface="TH SarabunPSK" panose="020B0500040200020003" pitchFamily="34" charset="-34"/>
                <a:cs typeface="TH SarabunPSK" panose="020B0500040200020003" pitchFamily="34" charset="-34"/>
              </a:rPr>
              <a:t>เห็ดพิษ </a:t>
            </a:r>
          </a:p>
        </p:txBody>
      </p:sp>
      <p:sp>
        <p:nvSpPr>
          <p:cNvPr id="2" name="Rectangle 1"/>
          <p:cNvSpPr/>
          <p:nvPr/>
        </p:nvSpPr>
        <p:spPr>
          <a:xfrm>
            <a:off x="1219200" y="548680"/>
            <a:ext cx="10972800" cy="79208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 smtClean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2.</a:t>
            </a:r>
            <a:r>
              <a:rPr lang="th-TH" sz="6000" b="1" dirty="0" err="1" smtClean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บูรณา</a:t>
            </a:r>
            <a:r>
              <a:rPr lang="th-TH" sz="6000" b="1" dirty="0" smtClean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การภูมิปัญญาสู่นวัตกรรม ฐานข้อมูลเห็ดพิษ</a:t>
            </a:r>
            <a:endParaRPr lang="th-TH" sz="6000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47850" y="1924050"/>
            <a:ext cx="2305050" cy="76944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h-TH" sz="4400" b="1" dirty="0" smtClean="0">
                <a:latin typeface="TH SarabunPSK" pitchFamily="34" charset="-34"/>
                <a:cs typeface="TH SarabunPSK" pitchFamily="34" charset="-34"/>
              </a:rPr>
              <a:t>ความเป็นมา</a:t>
            </a:r>
            <a:endParaRPr lang="th-TH" sz="4400" b="1" dirty="0"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715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60680" y="2594591"/>
            <a:ext cx="6336704" cy="197171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600" b="1" dirty="0" smtClean="0">
                <a:solidFill>
                  <a:schemeClr val="tx1"/>
                </a:solidFill>
              </a:rPr>
              <a:t>ฐานข้อมูล</a:t>
            </a:r>
            <a:endParaRPr lang="en-US" sz="36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Application</a:t>
            </a:r>
            <a:endParaRPr lang="th-TH" sz="3600" b="1" dirty="0" smtClean="0">
              <a:solidFill>
                <a:schemeClr val="tx1"/>
              </a:solidFill>
            </a:endParaRPr>
          </a:p>
          <a:p>
            <a:pPr algn="ctr"/>
            <a:r>
              <a:rPr lang="th-TH" sz="3600" b="1" dirty="0" smtClean="0">
                <a:solidFill>
                  <a:schemeClr val="tx1"/>
                </a:solidFill>
              </a:rPr>
              <a:t>กายภาพเห็ดพิษ</a:t>
            </a:r>
            <a:endParaRPr lang="th-TH" sz="3600" b="1" dirty="0">
              <a:solidFill>
                <a:schemeClr val="tx1"/>
              </a:solidFill>
            </a:endParaRPr>
          </a:p>
        </p:txBody>
      </p:sp>
      <p:sp>
        <p:nvSpPr>
          <p:cNvPr id="8" name="Snip Single Corner Rectangle 7"/>
          <p:cNvSpPr/>
          <p:nvPr/>
        </p:nvSpPr>
        <p:spPr>
          <a:xfrm>
            <a:off x="2960947" y="692696"/>
            <a:ext cx="3648405" cy="929532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200" b="1" dirty="0" smtClean="0"/>
              <a:t>ภูมิปัญญาท้องถิ่น</a:t>
            </a:r>
            <a:endParaRPr lang="th-TH" sz="3200" b="1" dirty="0"/>
          </a:p>
        </p:txBody>
      </p:sp>
      <p:sp>
        <p:nvSpPr>
          <p:cNvPr id="20" name="Plaque 19"/>
          <p:cNvSpPr/>
          <p:nvPr/>
        </p:nvSpPr>
        <p:spPr>
          <a:xfrm>
            <a:off x="7920203" y="2856892"/>
            <a:ext cx="3999149" cy="1319751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200" b="1" dirty="0" smtClean="0"/>
              <a:t>ประเมินประสิทธิภาพ/</a:t>
            </a:r>
            <a:r>
              <a:rPr lang="en-US" sz="3200" b="1" dirty="0" smtClean="0"/>
              <a:t>DNA</a:t>
            </a:r>
            <a:endParaRPr lang="th-TH" sz="3200" b="1" dirty="0"/>
          </a:p>
        </p:txBody>
      </p:sp>
      <p:sp>
        <p:nvSpPr>
          <p:cNvPr id="21" name="Flowchart: Punched Tape 20"/>
          <p:cNvSpPr/>
          <p:nvPr/>
        </p:nvSpPr>
        <p:spPr>
          <a:xfrm>
            <a:off x="2735627" y="5155050"/>
            <a:ext cx="4161757" cy="151431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600" b="1" dirty="0"/>
              <a:t>ลดการเจ็บป่วย/</a:t>
            </a:r>
            <a:r>
              <a:rPr lang="th-TH" sz="3600" b="1" dirty="0" smtClean="0"/>
              <a:t>ตาย</a:t>
            </a:r>
            <a:endParaRPr lang="th-TH" sz="3600" b="1" dirty="0"/>
          </a:p>
        </p:txBody>
      </p:sp>
      <p:sp>
        <p:nvSpPr>
          <p:cNvPr id="27" name="Down Arrow 26"/>
          <p:cNvSpPr/>
          <p:nvPr/>
        </p:nvSpPr>
        <p:spPr>
          <a:xfrm>
            <a:off x="4591513" y="4682840"/>
            <a:ext cx="204752" cy="6183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6" name="Up-Down Arrow 35"/>
          <p:cNvSpPr/>
          <p:nvPr/>
        </p:nvSpPr>
        <p:spPr>
          <a:xfrm>
            <a:off x="4591514" y="1641852"/>
            <a:ext cx="228865" cy="99291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7" name="Left-Right Arrow 36"/>
          <p:cNvSpPr/>
          <p:nvPr/>
        </p:nvSpPr>
        <p:spPr>
          <a:xfrm>
            <a:off x="6864085" y="3356993"/>
            <a:ext cx="906907" cy="13276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9" name="Snip Single Corner Rectangle 38"/>
          <p:cNvSpPr/>
          <p:nvPr/>
        </p:nvSpPr>
        <p:spPr>
          <a:xfrm>
            <a:off x="7761480" y="836713"/>
            <a:ext cx="3519096" cy="1221211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200" b="1" dirty="0" smtClean="0"/>
              <a:t>ฐานข้อมูล</a:t>
            </a:r>
          </a:p>
          <a:p>
            <a:pPr algn="ctr"/>
            <a:r>
              <a:rPr lang="th-TH" sz="3200" b="1" dirty="0" smtClean="0"/>
              <a:t>เห็ดพิษ</a:t>
            </a:r>
            <a:endParaRPr lang="th-TH" sz="3200" b="1" dirty="0"/>
          </a:p>
        </p:txBody>
      </p:sp>
      <p:sp>
        <p:nvSpPr>
          <p:cNvPr id="41" name="Right Arrow 40"/>
          <p:cNvSpPr/>
          <p:nvPr/>
        </p:nvSpPr>
        <p:spPr>
          <a:xfrm>
            <a:off x="6700923" y="1307690"/>
            <a:ext cx="864096" cy="1260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4" name="Up Arrow 43"/>
          <p:cNvSpPr/>
          <p:nvPr/>
        </p:nvSpPr>
        <p:spPr>
          <a:xfrm>
            <a:off x="9521029" y="2138311"/>
            <a:ext cx="223377" cy="7185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237475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xmlns="" val="961735873"/>
              </p:ext>
            </p:extLst>
          </p:nvPr>
        </p:nvGraphicFramePr>
        <p:xfrm>
          <a:off x="431371" y="1128901"/>
          <a:ext cx="11521280" cy="57205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/>
          <p:nvPr/>
        </p:nvSpPr>
        <p:spPr>
          <a:xfrm>
            <a:off x="4895535" y="260649"/>
            <a:ext cx="401744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4400" b="1" dirty="0"/>
              <a:t>การ</a:t>
            </a:r>
            <a:r>
              <a:rPr lang="th-TH" sz="4400" b="1" dirty="0" smtClean="0"/>
              <a:t>ดำเนินงาน/ผลลัพธ์</a:t>
            </a:r>
            <a:endParaRPr lang="th-TH" sz="4400" dirty="0"/>
          </a:p>
        </p:txBody>
      </p:sp>
    </p:spTree>
    <p:extLst>
      <p:ext uri="{BB962C8B-B14F-4D97-AF65-F5344CB8AC3E}">
        <p14:creationId xmlns:p14="http://schemas.microsoft.com/office/powerpoint/2010/main" xmlns="" val="164696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1183</TotalTime>
  <Words>645</Words>
  <Application>Microsoft Office PowerPoint</Application>
  <PresentationFormat>กำหนดเอง</PresentationFormat>
  <Paragraphs>92</Paragraphs>
  <Slides>16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16</vt:i4>
      </vt:variant>
    </vt:vector>
  </HeadingPairs>
  <TitlesOfParts>
    <vt:vector size="17" baseType="lpstr">
      <vt:lpstr>Office Theme</vt:lpstr>
      <vt:lpstr>ภาพนิ่ง 1</vt:lpstr>
      <vt:lpstr>ศูนย์วิทยาศาสตร์การแพทย์ ที่ 8 อุดรธานี</vt:lpstr>
      <vt:lpstr>1.โครงการธำรงรักษา พัฒนา สร้างเสริมความเข้มแข็งของระบบคุณภาพมาตรฐานห้องปฏิบัติการเทคนิคการแพทย์และรังสีวินิจฉัย โรงพยาบาลสมเด็จพระยุพราช โรงพยาบาลเฉลิมพระเกียรติ โรงพยาบาลชัยพัฒน์ โรงพยาบาลเทพรัตน์ราชานุกูล </vt:lpstr>
      <vt:lpstr>ปีงบประมาณ 2561 ศูนย์วิทยาศาสตร์การแพทย์  ได้จัดทำโครงการบูรณาการเพื่อเฉลิมพระเกียรติ ถวายแด่สมเด็จพระเจ้าอยู่หัวฯ  เพื่อเสริมสร้างคุณภาพมาตรฐานของห้องปฏิบัติการทางการแพทย์ และรังสีวินิจฉัยให้แก่โรงพยาบาลสมเด็จพระยุพราชทั้ง 21 แห่งทั่วประเทศนั้น ผลการดำเนินงานในปีงบประมาณ 2561 ห้องปฏิบัติการทางการแพทย์ผ่านการรับรองตามมาตรฐาน ISO 15189:2012 ทุกรายการทดสอบที่เปิดให้บริการจำนวน 9 แห่ง และห้องปฏิบัติการรังสีวินิจฉัยผ่านการรับรองตามมาตรฐานห้องปฏิบัติการรังสีวินิจฉัย กระทรวงสาธารณสุข ทั้ง 21 แห่ง</vt:lpstr>
      <vt:lpstr>พิธีลงนามความร่วมมือทางวิชาการ (MOU) ระหว่างมูลนิธิโรงพยาบาลสมเด็จพระยุพราช   กับกรมวิทยาศาสตร์การแพทย์เมื่อวันที่  13 กรกฎาคม 2561</vt:lpstr>
      <vt:lpstr>ภาพนิ่ง 6</vt:lpstr>
      <vt:lpstr>ภาพนิ่ง 7</vt:lpstr>
      <vt:lpstr>ภาพนิ่ง 8</vt:lpstr>
      <vt:lpstr>ภาพนิ่ง 9</vt:lpstr>
      <vt:lpstr>3.โครงการบูรณาการเครือข่ายวิทยาศาสตร์การแพทย์ชุมชน</vt:lpstr>
      <vt:lpstr>แผนพัฒนาเครือข่ายอำเภอต้นแบบการดำเนินงาน ด้านคุ้มครองผู้บริโภคและวิทยาศาสตร์การแพทย์ชุมชนเขต 8</vt:lpstr>
      <vt:lpstr>โครงการคุณภาพสมุนไพรไทย</vt:lpstr>
      <vt:lpstr>โครงการพัฒนาผู้ประกอบการ OTOP/SME</vt:lpstr>
      <vt:lpstr>โครงการบูรณาการด้านยาเสพติดและพิษวิทยา</vt:lpstr>
      <vt:lpstr>โครงการบูรณาการอาหารปลอดภัย</vt:lpstr>
      <vt:lpstr>โครงการด้านชันสูตรสาธารณสุข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Admid_14</dc:creator>
  <cp:lastModifiedBy>User</cp:lastModifiedBy>
  <cp:revision>56</cp:revision>
  <cp:lastPrinted>2018-09-26T03:05:54Z</cp:lastPrinted>
  <dcterms:created xsi:type="dcterms:W3CDTF">2018-09-24T08:05:02Z</dcterms:created>
  <dcterms:modified xsi:type="dcterms:W3CDTF">2018-11-11T13:12:08Z</dcterms:modified>
</cp:coreProperties>
</file>